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j3LcgJFc8v1SYV80goIcMbp4Uq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7956F9-2973-446C-9274-694A4FDD47C7}">
  <a:tblStyle styleId="{D87956F9-2973-446C-9274-694A4FDD47C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72C4E66-7771-4830-9177-7B6BDD6E0CFE}"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40" name="Google Shape;44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54" name="Google Shape;45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90" name="Google Shape;49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600">
    <p:blinds dir="vert"/>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14:dur="1600">
    <p:blinds dir="ver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0.jpg"/><Relationship Id="rId6"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7.jpg"/><Relationship Id="rId6"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4.jpg"/><Relationship Id="rId5"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7.jpg"/><Relationship Id="rId6"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gif"/><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654241"/>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89" name="Google Shape;89;p1"/>
          <p:cNvSpPr/>
          <p:nvPr/>
        </p:nvSpPr>
        <p:spPr>
          <a:xfrm>
            <a:off x="4130040" y="654241"/>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0" name="Google Shape;90;p1"/>
          <p:cNvSpPr/>
          <p:nvPr/>
        </p:nvSpPr>
        <p:spPr>
          <a:xfrm>
            <a:off x="8260080" y="654241"/>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1" name="Google Shape;91;p1"/>
          <p:cNvSpPr/>
          <p:nvPr/>
        </p:nvSpPr>
        <p:spPr>
          <a:xfrm>
            <a:off x="0" y="6438956"/>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Jawad Hasan				Use of hybrid plasmonic nanoparticle   				Page </a:t>
            </a:r>
            <a:fld id="{00000000-1234-1234-1234-123412341234}" type="slidenum">
              <a:rPr b="0" i="0" lang="en-US" sz="1800" u="none" cap="none" strike="noStrike">
                <a:solidFill>
                  <a:schemeClr val="lt1"/>
                </a:solidFill>
                <a:latin typeface="Calibri"/>
                <a:ea typeface="Calibri"/>
                <a:cs typeface="Calibri"/>
                <a:sym typeface="Calibri"/>
              </a:rPr>
              <a:t>‹#›</a:t>
            </a:fld>
            <a:r>
              <a:rPr b="0" i="0" lang="en-US" sz="1800" u="none" cap="none" strike="noStrike">
                <a:solidFill>
                  <a:schemeClr val="lt1"/>
                </a:solidFill>
                <a:latin typeface="Calibri"/>
                <a:ea typeface="Calibri"/>
                <a:cs typeface="Calibri"/>
                <a:sym typeface="Calibri"/>
              </a:rPr>
              <a:t>/29</a:t>
            </a:r>
            <a:endParaRPr b="0" i="0" sz="1800" u="none" cap="none" strike="noStrike">
              <a:solidFill>
                <a:schemeClr val="lt1"/>
              </a:solidFill>
              <a:latin typeface="Calibri"/>
              <a:ea typeface="Calibri"/>
              <a:cs typeface="Calibri"/>
              <a:sym typeface="Calibri"/>
            </a:endParaRPr>
          </a:p>
        </p:txBody>
      </p:sp>
      <p:sp>
        <p:nvSpPr>
          <p:cNvPr id="92" name="Google Shape;92;p1"/>
          <p:cNvSpPr txBox="1"/>
          <p:nvPr/>
        </p:nvSpPr>
        <p:spPr>
          <a:xfrm>
            <a:off x="2485774" y="4016544"/>
            <a:ext cx="9316200" cy="169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90033"/>
              </a:buClr>
              <a:buSzPts val="2800"/>
              <a:buFont typeface="Arial"/>
              <a:buNone/>
            </a:pPr>
            <a:r>
              <a:rPr b="1" i="0" lang="en-US" sz="2800" u="none" cap="none" strike="noStrike">
                <a:solidFill>
                  <a:srgbClr val="990033"/>
                </a:solidFill>
                <a:latin typeface="Arial"/>
                <a:ea typeface="Arial"/>
                <a:cs typeface="Arial"/>
                <a:sym typeface="Arial"/>
              </a:rPr>
              <a:t>Presented by:</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Shahriar Islam, Jawad Hasan, S. M. Nayeem Arefin </a:t>
            </a:r>
            <a:endParaRPr b="1" i="0" sz="2800" u="none" cap="none" strike="noStrike">
              <a:solidFill>
                <a:schemeClr val="dk1"/>
              </a:solidFill>
              <a:latin typeface="Arial"/>
              <a:ea typeface="Arial"/>
              <a:cs typeface="Arial"/>
              <a:sym typeface="Arial"/>
            </a:endParaRPr>
          </a:p>
          <a:p>
            <a:pPr indent="0" lvl="0" marL="0" marR="0" rtl="0" algn="l">
              <a:spcBef>
                <a:spcPts val="0"/>
              </a:spcBef>
              <a:spcAft>
                <a:spcPts val="0"/>
              </a:spcAft>
              <a:buClr>
                <a:srgbClr val="002060"/>
              </a:buClr>
              <a:buSzPts val="2250"/>
              <a:buFont typeface="Arial"/>
              <a:buNone/>
            </a:pPr>
            <a:r>
              <a:rPr b="0" i="0" lang="en-US" sz="2250" u="none" cap="none" strike="noStrike">
                <a:solidFill>
                  <a:srgbClr val="002060"/>
                </a:solidFill>
                <a:latin typeface="Arial"/>
                <a:ea typeface="Arial"/>
                <a:cs typeface="Arial"/>
                <a:sym typeface="Arial"/>
              </a:rPr>
              <a:t>Department of Electrical &amp; Electronic Engineering</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rgbClr val="002060"/>
              </a:buClr>
              <a:buSzPts val="2400"/>
              <a:buFont typeface="Arial"/>
              <a:buNone/>
            </a:pPr>
            <a:r>
              <a:rPr b="0" i="0" lang="en-US" sz="2400" u="none" cap="none" strike="noStrike">
                <a:solidFill>
                  <a:srgbClr val="002060"/>
                </a:solidFill>
                <a:latin typeface="Arial"/>
                <a:ea typeface="Arial"/>
                <a:cs typeface="Arial"/>
                <a:sym typeface="Arial"/>
              </a:rPr>
              <a:t>INDEPENDENT UNIVERSITY, BANGLADESH</a:t>
            </a:r>
            <a:endParaRPr b="0" i="0" sz="2400" u="none" cap="none" strike="noStrike">
              <a:solidFill>
                <a:srgbClr val="002060"/>
              </a:solidFill>
              <a:latin typeface="Arial"/>
              <a:ea typeface="Arial"/>
              <a:cs typeface="Arial"/>
              <a:sym typeface="Arial"/>
            </a:endParaRPr>
          </a:p>
        </p:txBody>
      </p:sp>
      <p:pic>
        <p:nvPicPr>
          <p:cNvPr id="93" name="Google Shape;93;p1"/>
          <p:cNvPicPr preferRelativeResize="0"/>
          <p:nvPr/>
        </p:nvPicPr>
        <p:blipFill rotWithShape="1">
          <a:blip r:embed="rId3">
            <a:alphaModFix/>
          </a:blip>
          <a:srcRect b="0" l="0" r="0" t="0"/>
          <a:stretch/>
        </p:blipFill>
        <p:spPr>
          <a:xfrm>
            <a:off x="1325880" y="4037858"/>
            <a:ext cx="932688" cy="2057400"/>
          </a:xfrm>
          <a:prstGeom prst="rect">
            <a:avLst/>
          </a:prstGeom>
          <a:noFill/>
          <a:ln>
            <a:noFill/>
          </a:ln>
        </p:spPr>
      </p:pic>
      <p:sp>
        <p:nvSpPr>
          <p:cNvPr id="94" name="Google Shape;94;p1"/>
          <p:cNvSpPr txBox="1"/>
          <p:nvPr/>
        </p:nvSpPr>
        <p:spPr>
          <a:xfrm>
            <a:off x="216310" y="44675"/>
            <a:ext cx="1174954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990033"/>
              </a:buClr>
              <a:buSzPts val="2400"/>
              <a:buFont typeface="Arial"/>
              <a:buNone/>
            </a:pPr>
            <a:r>
              <a:rPr b="1" i="0" lang="en-US" sz="2400" u="none" cap="none" strike="noStrike">
                <a:solidFill>
                  <a:srgbClr val="990033"/>
                </a:solidFill>
                <a:latin typeface="Arial"/>
                <a:ea typeface="Arial"/>
                <a:cs typeface="Arial"/>
                <a:sym typeface="Arial"/>
              </a:rPr>
              <a:t>EEE 400 PROGRESS REPORT PRESENTATION (FINAL</a:t>
            </a:r>
            <a:r>
              <a:rPr b="1" baseline="30000" i="0" lang="en-US" sz="2400" u="none" cap="none" strike="noStrike">
                <a:solidFill>
                  <a:srgbClr val="990033"/>
                </a:solidFill>
                <a:latin typeface="Arial"/>
                <a:ea typeface="Arial"/>
                <a:cs typeface="Arial"/>
                <a:sym typeface="Arial"/>
              </a:rPr>
              <a:t> </a:t>
            </a:r>
            <a:r>
              <a:rPr b="1" i="0" lang="en-US" sz="2400" u="none" cap="none" strike="noStrike">
                <a:solidFill>
                  <a:srgbClr val="990033"/>
                </a:solidFill>
                <a:latin typeface="Arial"/>
                <a:ea typeface="Arial"/>
                <a:cs typeface="Arial"/>
                <a:sym typeface="Arial"/>
              </a:rPr>
              <a:t>TERM)</a:t>
            </a:r>
            <a:endParaRPr b="0" i="0" sz="1800" u="none" cap="none" strike="noStrike">
              <a:solidFill>
                <a:schemeClr val="dk1"/>
              </a:solidFill>
              <a:latin typeface="Arial"/>
              <a:ea typeface="Arial"/>
              <a:cs typeface="Arial"/>
              <a:sym typeface="Arial"/>
            </a:endParaRPr>
          </a:p>
        </p:txBody>
      </p:sp>
      <p:sp>
        <p:nvSpPr>
          <p:cNvPr id="95" name="Google Shape;95;p1"/>
          <p:cNvSpPr/>
          <p:nvPr/>
        </p:nvSpPr>
        <p:spPr>
          <a:xfrm>
            <a:off x="724515" y="1168665"/>
            <a:ext cx="10733137" cy="17543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Use of Hybrid Plasmonic Nanoparticle Systems to Enhance the Opto-Electronic Performance of Thin-Film Solar Cells</a:t>
            </a:r>
            <a:endParaRPr b="1" i="0" sz="3600" u="none" cap="none" strike="noStrike">
              <a:solidFill>
                <a:schemeClr val="dk1"/>
              </a:solidFill>
              <a:latin typeface="Arial"/>
              <a:ea typeface="Arial"/>
              <a:cs typeface="Arial"/>
              <a:sym typeface="Arial"/>
            </a:endParaRPr>
          </a:p>
        </p:txBody>
      </p:sp>
      <p:sp>
        <p:nvSpPr>
          <p:cNvPr id="96" name="Google Shape;96;p1"/>
          <p:cNvSpPr/>
          <p:nvPr/>
        </p:nvSpPr>
        <p:spPr>
          <a:xfrm>
            <a:off x="2485786" y="5655715"/>
            <a:ext cx="923682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990033"/>
              </a:buClr>
              <a:buSzPts val="2400"/>
              <a:buFont typeface="Arial"/>
              <a:buNone/>
            </a:pPr>
            <a:r>
              <a:rPr b="1" i="0" lang="en-US" sz="2400" u="none" cap="none" strike="noStrike">
                <a:solidFill>
                  <a:srgbClr val="990033"/>
                </a:solidFill>
                <a:latin typeface="Arial"/>
                <a:ea typeface="Arial"/>
                <a:cs typeface="Arial"/>
                <a:sym typeface="Arial"/>
              </a:rPr>
              <a:t>Supervisor: </a:t>
            </a:r>
            <a:r>
              <a:rPr b="1" i="0" lang="en-US" sz="2400" u="none" cap="none" strike="noStrike">
                <a:solidFill>
                  <a:schemeClr val="dk1"/>
                </a:solidFill>
                <a:latin typeface="Arial"/>
                <a:ea typeface="Arial"/>
                <a:cs typeface="Arial"/>
                <a:sym typeface="Arial"/>
              </a:rPr>
              <a:t>Mustafa Habib Chowdhury, PhD, SMIEE</a:t>
            </a:r>
            <a:endParaRPr b="0" i="0" sz="2400" u="none" cap="none" strike="noStrike">
              <a:solidFill>
                <a:schemeClr val="dk1"/>
              </a:solidFill>
              <a:latin typeface="Arial"/>
              <a:ea typeface="Arial"/>
              <a:cs typeface="Arial"/>
              <a:sym typeface="Arial"/>
            </a:endParaRPr>
          </a:p>
        </p:txBody>
      </p:sp>
      <p:sp>
        <p:nvSpPr>
          <p:cNvPr id="97" name="Google Shape;97;p1"/>
          <p:cNvSpPr txBox="1"/>
          <p:nvPr/>
        </p:nvSpPr>
        <p:spPr>
          <a:xfrm>
            <a:off x="0" y="-131806"/>
            <a:ext cx="3000000" cy="3000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A screenshot of a cell phone&#10;&#10;Description automatically generated" id="195" name="Google Shape;195;p10"/>
          <p:cNvPicPr preferRelativeResize="0"/>
          <p:nvPr/>
        </p:nvPicPr>
        <p:blipFill rotWithShape="1">
          <a:blip r:embed="rId3">
            <a:alphaModFix/>
          </a:blip>
          <a:srcRect b="64172" l="0" r="-361" t="0"/>
          <a:stretch/>
        </p:blipFill>
        <p:spPr>
          <a:xfrm>
            <a:off x="756062" y="2084381"/>
            <a:ext cx="10669988" cy="3472636"/>
          </a:xfrm>
          <a:prstGeom prst="rect">
            <a:avLst/>
          </a:prstGeom>
          <a:noFill/>
          <a:ln>
            <a:noFill/>
          </a:ln>
        </p:spPr>
      </p:pic>
      <p:sp>
        <p:nvSpPr>
          <p:cNvPr id="196" name="Google Shape;196;p10"/>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0"/>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0"/>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0"/>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Shahriar Islam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sp>
        <p:nvSpPr>
          <p:cNvPr id="200" name="Google Shape;200;p10"/>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Research</a:t>
            </a:r>
            <a:r>
              <a:rPr b="1" lang="en-US" sz="4000">
                <a:solidFill>
                  <a:schemeClr val="dk1"/>
                </a:solidFill>
                <a:latin typeface="Calibri"/>
                <a:ea typeface="Calibri"/>
                <a:cs typeface="Calibri"/>
                <a:sym typeface="Calibri"/>
              </a:rPr>
              <a:t> </a:t>
            </a:r>
            <a:r>
              <a:rPr b="1" lang="en-US" sz="4000">
                <a:solidFill>
                  <a:srgbClr val="002060"/>
                </a:solidFill>
                <a:latin typeface="Calibri"/>
                <a:ea typeface="Calibri"/>
                <a:cs typeface="Calibri"/>
                <a:sym typeface="Calibri"/>
              </a:rPr>
              <a:t>Methodology</a:t>
            </a:r>
            <a:endParaRPr/>
          </a:p>
        </p:txBody>
      </p:sp>
      <p:pic>
        <p:nvPicPr>
          <p:cNvPr id="201" name="Google Shape;201;p10"/>
          <p:cNvPicPr preferRelativeResize="0"/>
          <p:nvPr/>
        </p:nvPicPr>
        <p:blipFill rotWithShape="1">
          <a:blip r:embed="rId4">
            <a:alphaModFix/>
          </a:blip>
          <a:srcRect b="0" l="0" r="0" t="0"/>
          <a:stretch/>
        </p:blipFill>
        <p:spPr>
          <a:xfrm>
            <a:off x="252812" y="9144"/>
            <a:ext cx="425614" cy="968927"/>
          </a:xfrm>
          <a:prstGeom prst="rect">
            <a:avLst/>
          </a:prstGeom>
          <a:noFill/>
          <a:ln>
            <a:noFill/>
          </a:ln>
        </p:spPr>
      </p:pic>
      <p:sp>
        <p:nvSpPr>
          <p:cNvPr id="202" name="Google Shape;202;p10"/>
          <p:cNvSpPr txBox="1"/>
          <p:nvPr/>
        </p:nvSpPr>
        <p:spPr>
          <a:xfrm>
            <a:off x="4126231" y="1374532"/>
            <a:ext cx="432322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ED7D31"/>
                </a:solidFill>
                <a:latin typeface="Calibri"/>
                <a:ea typeface="Calibri"/>
                <a:cs typeface="Calibri"/>
                <a:sym typeface="Calibri"/>
              </a:rPr>
              <a:t>Literature Review</a:t>
            </a:r>
            <a:endParaRPr b="1" sz="3200">
              <a:solidFill>
                <a:srgbClr val="ED7D31"/>
              </a:solidFill>
              <a:latin typeface="Calibri"/>
              <a:ea typeface="Calibri"/>
              <a:cs typeface="Calibri"/>
              <a:sym typeface="Calibri"/>
            </a:endParaRPr>
          </a:p>
        </p:txBody>
      </p:sp>
      <p:sp>
        <p:nvSpPr>
          <p:cNvPr id="203" name="Google Shape;203;p10"/>
          <p:cNvSpPr/>
          <p:nvPr/>
        </p:nvSpPr>
        <p:spPr>
          <a:xfrm>
            <a:off x="8726093" y="3752719"/>
            <a:ext cx="2784588" cy="2388160"/>
          </a:xfrm>
          <a:prstGeom prst="roundRect">
            <a:avLst>
              <a:gd fmla="val 16667" name="adj"/>
            </a:avLst>
          </a:prstGeom>
          <a:no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030A0"/>
              </a:solidFill>
              <a:latin typeface="Calibri"/>
              <a:ea typeface="Calibri"/>
              <a:cs typeface="Calibri"/>
              <a:sym typeface="Calibri"/>
            </a:endParaRPr>
          </a:p>
        </p:txBody>
      </p:sp>
      <p:sp>
        <p:nvSpPr>
          <p:cNvPr id="204" name="Google Shape;204;p10"/>
          <p:cNvSpPr txBox="1"/>
          <p:nvPr/>
        </p:nvSpPr>
        <p:spPr>
          <a:xfrm>
            <a:off x="7416248" y="5419418"/>
            <a:ext cx="55782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Calibri"/>
                <a:ea typeface="Calibri"/>
                <a:cs typeface="Calibri"/>
                <a:sym typeface="Calibri"/>
              </a:rPr>
              <a:t>Modeling</a:t>
            </a:r>
            <a:endParaRPr/>
          </a:p>
        </p:txBody>
      </p:sp>
      <p:sp>
        <p:nvSpPr>
          <p:cNvPr id="205" name="Google Shape;205;p10"/>
          <p:cNvSpPr/>
          <p:nvPr/>
        </p:nvSpPr>
        <p:spPr>
          <a:xfrm>
            <a:off x="671423" y="3760622"/>
            <a:ext cx="5182291" cy="2394267"/>
          </a:xfrm>
          <a:prstGeom prst="roundRect">
            <a:avLst>
              <a:gd fmla="val 16667" name="adj"/>
            </a:avLst>
          </a:prstGeom>
          <a:noFill/>
          <a:ln cap="flat" cmpd="sng" w="571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0"/>
          <p:cNvSpPr txBox="1"/>
          <p:nvPr/>
        </p:nvSpPr>
        <p:spPr>
          <a:xfrm>
            <a:off x="513506" y="5408085"/>
            <a:ext cx="55782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accent6"/>
                </a:solidFill>
                <a:latin typeface="Calibri"/>
                <a:ea typeface="Calibri"/>
                <a:cs typeface="Calibri"/>
                <a:sym typeface="Calibri"/>
              </a:rPr>
              <a:t>Results and Analysis</a:t>
            </a:r>
            <a:endParaRPr/>
          </a:p>
        </p:txBody>
      </p:sp>
      <p:sp>
        <p:nvSpPr>
          <p:cNvPr id="207" name="Google Shape;207;p10"/>
          <p:cNvSpPr/>
          <p:nvPr/>
        </p:nvSpPr>
        <p:spPr>
          <a:xfrm>
            <a:off x="674595" y="1302997"/>
            <a:ext cx="10836087" cy="2397184"/>
          </a:xfrm>
          <a:prstGeom prst="roundRect">
            <a:avLst>
              <a:gd fmla="val 16667" name="adj"/>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0"/>
          <p:cNvSpPr/>
          <p:nvPr/>
        </p:nvSpPr>
        <p:spPr>
          <a:xfrm>
            <a:off x="5866119" y="3752719"/>
            <a:ext cx="2863756" cy="2388160"/>
          </a:xfrm>
          <a:prstGeom prst="roundRect">
            <a:avLst>
              <a:gd fmla="val 16667" name="adj"/>
            </a:avLst>
          </a:prstGeom>
          <a:noFill/>
          <a:ln cap="flat" cmpd="sng" w="57150">
            <a:solidFill>
              <a:srgbClr val="00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030A0"/>
              </a:solidFill>
              <a:latin typeface="Calibri"/>
              <a:ea typeface="Calibri"/>
              <a:cs typeface="Calibri"/>
              <a:sym typeface="Calibri"/>
            </a:endParaRPr>
          </a:p>
        </p:txBody>
      </p:sp>
      <p:sp>
        <p:nvSpPr>
          <p:cNvPr id="209" name="Google Shape;209;p10"/>
          <p:cNvSpPr txBox="1"/>
          <p:nvPr/>
        </p:nvSpPr>
        <p:spPr>
          <a:xfrm>
            <a:off x="4585962" y="5409521"/>
            <a:ext cx="55782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66FF"/>
                </a:solidFill>
                <a:latin typeface="Calibri"/>
                <a:ea typeface="Calibri"/>
                <a:cs typeface="Calibri"/>
                <a:sym typeface="Calibri"/>
              </a:rPr>
              <a:t>Simulation</a:t>
            </a:r>
            <a:endParaRPr sz="1800">
              <a:solidFill>
                <a:srgbClr val="0066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1"/>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1"/>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1"/>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1"/>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Shahriar Islam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sp>
        <p:nvSpPr>
          <p:cNvPr id="218" name="Google Shape;218;p11"/>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Simulation Setup</a:t>
            </a:r>
            <a:endParaRPr/>
          </a:p>
        </p:txBody>
      </p:sp>
      <p:pic>
        <p:nvPicPr>
          <p:cNvPr id="219" name="Google Shape;219;p11"/>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220" name="Google Shape;220;p11"/>
          <p:cNvSpPr txBox="1"/>
          <p:nvPr/>
        </p:nvSpPr>
        <p:spPr>
          <a:xfrm>
            <a:off x="527525" y="1205800"/>
            <a:ext cx="49929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Simulation Software: </a:t>
            </a:r>
            <a:r>
              <a:rPr b="1" lang="en-US" sz="2800">
                <a:solidFill>
                  <a:schemeClr val="dk1"/>
                </a:solidFill>
                <a:latin typeface="Calibri"/>
                <a:ea typeface="Calibri"/>
                <a:cs typeface="Calibri"/>
                <a:sym typeface="Calibri"/>
              </a:rPr>
              <a:t>FDTD</a:t>
            </a:r>
            <a:r>
              <a:rPr lang="en-US" sz="2800">
                <a:solidFill>
                  <a:schemeClr val="dk1"/>
                </a:solidFill>
                <a:latin typeface="Calibri"/>
                <a:ea typeface="Calibri"/>
                <a:cs typeface="Calibri"/>
                <a:sym typeface="Calibri"/>
              </a:rPr>
              <a:t> </a:t>
            </a:r>
            <a:r>
              <a:rPr b="1" lang="en-US" sz="2800">
                <a:solidFill>
                  <a:schemeClr val="dk1"/>
                </a:solidFill>
                <a:latin typeface="Calibri"/>
                <a:ea typeface="Calibri"/>
                <a:cs typeface="Calibri"/>
                <a:sym typeface="Calibri"/>
              </a:rPr>
              <a:t>Solutions</a:t>
            </a:r>
            <a:r>
              <a:rPr lang="en-US" sz="2800">
                <a:solidFill>
                  <a:schemeClr val="dk1"/>
                </a:solidFill>
                <a:latin typeface="Calibri"/>
                <a:ea typeface="Calibri"/>
                <a:cs typeface="Calibri"/>
                <a:sym typeface="Calibri"/>
              </a:rPr>
              <a:t> and </a:t>
            </a:r>
            <a:r>
              <a:rPr b="1" lang="en-US" sz="2800">
                <a:solidFill>
                  <a:schemeClr val="dk1"/>
                </a:solidFill>
                <a:latin typeface="Calibri"/>
                <a:ea typeface="Calibri"/>
                <a:cs typeface="Calibri"/>
                <a:sym typeface="Calibri"/>
              </a:rPr>
              <a:t>DEVICE</a:t>
            </a:r>
            <a:r>
              <a:rPr lang="en-US" sz="2800">
                <a:solidFill>
                  <a:schemeClr val="dk1"/>
                </a:solidFill>
                <a:latin typeface="Calibri"/>
                <a:ea typeface="Calibri"/>
                <a:cs typeface="Calibri"/>
                <a:sym typeface="Calibri"/>
              </a:rPr>
              <a:t> </a:t>
            </a:r>
            <a:endParaRPr/>
          </a:p>
          <a:p>
            <a:pPr indent="0" lvl="0" marL="0" marR="0" rtl="0" algn="l">
              <a:lnSpc>
                <a:spcPct val="90000"/>
              </a:lnSpc>
              <a:spcBef>
                <a:spcPts val="0"/>
              </a:spcBef>
              <a:spcAft>
                <a:spcPts val="0"/>
              </a:spcAft>
              <a:buClr>
                <a:srgbClr val="1CADE4"/>
              </a:buClr>
              <a:buSzPts val="2800"/>
              <a:buFont typeface="Calibri"/>
              <a:buNone/>
            </a:pPr>
            <a:r>
              <a:rPr lang="en-US" sz="2800">
                <a:solidFill>
                  <a:srgbClr val="1CADE4"/>
                </a:solidFill>
                <a:latin typeface="Calibri"/>
                <a:ea typeface="Calibri"/>
                <a:cs typeface="Calibri"/>
                <a:sym typeface="Calibri"/>
              </a:rPr>
              <a:t>◦</a:t>
            </a:r>
            <a:r>
              <a:rPr lang="en-US" sz="2800">
                <a:solidFill>
                  <a:schemeClr val="dk1"/>
                </a:solidFill>
                <a:latin typeface="Calibri"/>
                <a:ea typeface="Calibri"/>
                <a:cs typeface="Calibri"/>
                <a:sym typeface="Calibri"/>
              </a:rPr>
              <a:t>Temp: 300K</a:t>
            </a:r>
            <a:endParaRPr sz="2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1CADE4"/>
              </a:buClr>
              <a:buSzPts val="2800"/>
              <a:buFont typeface="Calibri"/>
              <a:buNone/>
            </a:pPr>
            <a:r>
              <a:rPr lang="en-US" sz="2800">
                <a:solidFill>
                  <a:srgbClr val="1CADE4"/>
                </a:solidFill>
                <a:latin typeface="Calibri"/>
                <a:ea typeface="Calibri"/>
                <a:cs typeface="Calibri"/>
                <a:sym typeface="Calibri"/>
              </a:rPr>
              <a:t>◦</a:t>
            </a:r>
            <a:r>
              <a:rPr lang="en-US" sz="2800">
                <a:solidFill>
                  <a:schemeClr val="dk1"/>
                </a:solidFill>
                <a:latin typeface="Calibri"/>
                <a:ea typeface="Calibri"/>
                <a:cs typeface="Calibri"/>
                <a:sym typeface="Calibri"/>
              </a:rPr>
              <a:t>Boundary Condition: </a:t>
            </a:r>
            <a:r>
              <a:rPr b="1" lang="en-US" sz="2800">
                <a:solidFill>
                  <a:schemeClr val="dk1"/>
                </a:solidFill>
                <a:latin typeface="Calibri"/>
                <a:ea typeface="Calibri"/>
                <a:cs typeface="Calibri"/>
                <a:sym typeface="Calibri"/>
              </a:rPr>
              <a:t>PML</a:t>
            </a:r>
            <a:endParaRPr b="1" sz="2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1CADE4"/>
              </a:buClr>
              <a:buSzPts val="2800"/>
              <a:buFont typeface="Calibri"/>
              <a:buNone/>
            </a:pPr>
            <a:r>
              <a:rPr lang="en-US" sz="2800">
                <a:solidFill>
                  <a:srgbClr val="1CADE4"/>
                </a:solidFill>
                <a:latin typeface="Calibri"/>
                <a:ea typeface="Calibri"/>
                <a:cs typeface="Calibri"/>
                <a:sym typeface="Calibri"/>
              </a:rPr>
              <a:t>◦</a:t>
            </a:r>
            <a:r>
              <a:rPr lang="en-US" sz="2800">
                <a:solidFill>
                  <a:schemeClr val="dk1"/>
                </a:solidFill>
                <a:latin typeface="Calibri"/>
                <a:ea typeface="Calibri"/>
                <a:cs typeface="Calibri"/>
                <a:sym typeface="Calibri"/>
              </a:rPr>
              <a:t>Source: Solar Spectral Irradiance  </a:t>
            </a:r>
            <a:r>
              <a:rPr b="1" lang="en-US" sz="2800">
                <a:solidFill>
                  <a:schemeClr val="dk1"/>
                </a:solidFill>
                <a:latin typeface="Calibri"/>
                <a:ea typeface="Calibri"/>
                <a:cs typeface="Calibri"/>
                <a:sym typeface="Calibri"/>
              </a:rPr>
              <a:t>AM 1.5G</a:t>
            </a:r>
            <a:endParaRPr b="1" sz="2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1CADE4"/>
              </a:buClr>
              <a:buSzPts val="2800"/>
              <a:buFont typeface="Calibri"/>
              <a:buNone/>
            </a:pPr>
            <a:r>
              <a:rPr lang="en-US" sz="2800">
                <a:solidFill>
                  <a:srgbClr val="1CADE4"/>
                </a:solidFill>
                <a:latin typeface="Calibri"/>
                <a:ea typeface="Calibri"/>
                <a:cs typeface="Calibri"/>
                <a:sym typeface="Calibri"/>
              </a:rPr>
              <a:t>◦</a:t>
            </a:r>
            <a:r>
              <a:rPr lang="en-US" sz="2800">
                <a:solidFill>
                  <a:schemeClr val="dk1"/>
                </a:solidFill>
                <a:latin typeface="Calibri"/>
                <a:ea typeface="Calibri"/>
                <a:cs typeface="Calibri"/>
                <a:sym typeface="Calibri"/>
              </a:rPr>
              <a:t>λ= 300-800 nm with </a:t>
            </a:r>
            <a:r>
              <a:rPr lang="en-US" sz="2800" u="sng">
                <a:solidFill>
                  <a:schemeClr val="dk1"/>
                </a:solidFill>
                <a:latin typeface="Calibri"/>
                <a:ea typeface="Calibri"/>
                <a:cs typeface="Calibri"/>
                <a:sym typeface="Calibri"/>
              </a:rPr>
              <a:t>150 frequency points</a:t>
            </a:r>
            <a:endParaRPr sz="2800" u="sng">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1CADE4"/>
              </a:buClr>
              <a:buSzPts val="2800"/>
              <a:buFont typeface="Calibri"/>
              <a:buNone/>
            </a:pPr>
            <a:r>
              <a:rPr lang="en-US" sz="2800">
                <a:solidFill>
                  <a:srgbClr val="1CADE4"/>
                </a:solidFill>
                <a:latin typeface="Calibri"/>
                <a:ea typeface="Calibri"/>
                <a:cs typeface="Calibri"/>
                <a:sym typeface="Calibri"/>
              </a:rPr>
              <a:t>◦</a:t>
            </a:r>
            <a:r>
              <a:rPr lang="en-US" sz="2800">
                <a:solidFill>
                  <a:schemeClr val="dk1"/>
                </a:solidFill>
                <a:latin typeface="Calibri"/>
                <a:ea typeface="Calibri"/>
                <a:cs typeface="Calibri"/>
                <a:sym typeface="Calibri"/>
              </a:rPr>
              <a:t>Mesh type: Conformal Mesh</a:t>
            </a:r>
            <a:endParaRPr sz="2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1CADE4"/>
              </a:buClr>
              <a:buSzPts val="2800"/>
              <a:buFont typeface="Calibri"/>
              <a:buNone/>
            </a:pPr>
            <a:r>
              <a:rPr lang="en-US" sz="2800">
                <a:solidFill>
                  <a:srgbClr val="1CADE4"/>
                </a:solidFill>
                <a:latin typeface="Calibri"/>
                <a:ea typeface="Calibri"/>
                <a:cs typeface="Calibri"/>
                <a:sym typeface="Calibri"/>
              </a:rPr>
              <a:t>◦</a:t>
            </a:r>
            <a:r>
              <a:rPr lang="en-US" sz="2800">
                <a:solidFill>
                  <a:schemeClr val="dk1"/>
                </a:solidFill>
                <a:latin typeface="Calibri"/>
                <a:ea typeface="Calibri"/>
                <a:cs typeface="Calibri"/>
                <a:sym typeface="Calibri"/>
              </a:rPr>
              <a:t>Mesh size: 2nm</a:t>
            </a:r>
            <a:endParaRPr sz="2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1CADE4"/>
              </a:buClr>
              <a:buSzPts val="2800"/>
              <a:buFont typeface="Calibri"/>
              <a:buNone/>
            </a:pPr>
            <a:r>
              <a:rPr lang="en-US" sz="2800">
                <a:solidFill>
                  <a:srgbClr val="1CADE4"/>
                </a:solidFill>
                <a:latin typeface="Calibri"/>
                <a:ea typeface="Calibri"/>
                <a:cs typeface="Calibri"/>
                <a:sym typeface="Calibri"/>
              </a:rPr>
              <a:t>◦</a:t>
            </a:r>
            <a:r>
              <a:rPr lang="en-US" sz="2800">
                <a:solidFill>
                  <a:schemeClr val="dk1"/>
                </a:solidFill>
                <a:latin typeface="Calibri"/>
                <a:ea typeface="Calibri"/>
                <a:cs typeface="Calibri"/>
                <a:sym typeface="Calibri"/>
              </a:rPr>
              <a:t>Total-Field-Scattered-Field(TFSF) Source for calculating  Extinction Spectra.</a:t>
            </a:r>
            <a:endParaRPr sz="2800">
              <a:solidFill>
                <a:schemeClr val="dk1"/>
              </a:solidFill>
              <a:latin typeface="Calibri"/>
              <a:ea typeface="Calibri"/>
              <a:cs typeface="Calibri"/>
              <a:sym typeface="Calibri"/>
            </a:endParaRPr>
          </a:p>
        </p:txBody>
      </p:sp>
      <p:grpSp>
        <p:nvGrpSpPr>
          <p:cNvPr id="221" name="Google Shape;221;p11"/>
          <p:cNvGrpSpPr/>
          <p:nvPr/>
        </p:nvGrpSpPr>
        <p:grpSpPr>
          <a:xfrm>
            <a:off x="5506843" y="1268962"/>
            <a:ext cx="6487640" cy="5159829"/>
            <a:chOff x="5394575" y="1720714"/>
            <a:chExt cx="6675900" cy="5405792"/>
          </a:xfrm>
        </p:grpSpPr>
        <p:sp>
          <p:nvSpPr>
            <p:cNvPr id="222" name="Google Shape;222;p11"/>
            <p:cNvSpPr/>
            <p:nvPr/>
          </p:nvSpPr>
          <p:spPr>
            <a:xfrm flipH="1">
              <a:off x="5394575" y="1720714"/>
              <a:ext cx="6675900" cy="4967998"/>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223" name="Google Shape;223;p11"/>
            <p:cNvPicPr preferRelativeResize="0"/>
            <p:nvPr/>
          </p:nvPicPr>
          <p:blipFill rotWithShape="1">
            <a:blip r:embed="rId4">
              <a:alphaModFix/>
            </a:blip>
            <a:srcRect b="32534" l="20937" r="25417" t="31974"/>
            <a:stretch/>
          </p:blipFill>
          <p:spPr>
            <a:xfrm>
              <a:off x="5511500" y="1858500"/>
              <a:ext cx="6454350" cy="4269977"/>
            </a:xfrm>
            <a:prstGeom prst="rect">
              <a:avLst/>
            </a:prstGeom>
            <a:noFill/>
            <a:ln>
              <a:noFill/>
            </a:ln>
          </p:spPr>
        </p:pic>
        <p:sp>
          <p:nvSpPr>
            <p:cNvPr id="224" name="Google Shape;224;p11"/>
            <p:cNvSpPr txBox="1"/>
            <p:nvPr/>
          </p:nvSpPr>
          <p:spPr>
            <a:xfrm>
              <a:off x="5611663" y="6024606"/>
              <a:ext cx="6406500" cy="11019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700"/>
                <a:buFont typeface="Calibri"/>
                <a:buNone/>
              </a:pPr>
              <a:r>
                <a:rPr b="1" lang="en-US" sz="1700">
                  <a:solidFill>
                    <a:schemeClr val="dk1"/>
                  </a:solidFill>
                  <a:latin typeface="Calibri"/>
                  <a:ea typeface="Calibri"/>
                  <a:cs typeface="Calibri"/>
                  <a:sym typeface="Calibri"/>
                </a:rPr>
                <a:t>Figure: FDTD Simulation setup for optical absorption enhancement (g) analysis, utilizing frequency domain field and power monitors.</a:t>
              </a:r>
              <a:endParaRPr b="1" sz="17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2"/>
          <p:cNvSpPr/>
          <p:nvPr/>
        </p:nvSpPr>
        <p:spPr>
          <a:xfrm>
            <a:off x="136711" y="1066801"/>
            <a:ext cx="11911850" cy="5255557"/>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2"/>
          <p:cNvSpPr/>
          <p:nvPr/>
        </p:nvSpPr>
        <p:spPr>
          <a:xfrm>
            <a:off x="7927504" y="1112104"/>
            <a:ext cx="4089047" cy="4073122"/>
          </a:xfrm>
          <a:prstGeom prst="rect">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2"/>
          <p:cNvSpPr/>
          <p:nvPr/>
        </p:nvSpPr>
        <p:spPr>
          <a:xfrm>
            <a:off x="4190755" y="1111804"/>
            <a:ext cx="3788651" cy="4073122"/>
          </a:xfrm>
          <a:prstGeom prst="rect">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2"/>
          <p:cNvSpPr/>
          <p:nvPr/>
        </p:nvSpPr>
        <p:spPr>
          <a:xfrm>
            <a:off x="175449" y="1116098"/>
            <a:ext cx="4075133" cy="4073122"/>
          </a:xfrm>
          <a:prstGeom prst="rect">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2"/>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2"/>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2"/>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2"/>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Shahriar Islam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237" name="Google Shape;237;p12"/>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238" name="Google Shape;238;p12"/>
          <p:cNvSpPr txBox="1"/>
          <p:nvPr/>
        </p:nvSpPr>
        <p:spPr>
          <a:xfrm>
            <a:off x="931238" y="579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Modeling of Nanoparticle Configurations</a:t>
            </a:r>
            <a:endParaRPr b="1" sz="3200">
              <a:solidFill>
                <a:srgbClr val="002060"/>
              </a:solidFill>
              <a:latin typeface="Calibri"/>
              <a:ea typeface="Calibri"/>
              <a:cs typeface="Calibri"/>
              <a:sym typeface="Calibri"/>
            </a:endParaRPr>
          </a:p>
        </p:txBody>
      </p:sp>
      <p:pic>
        <p:nvPicPr>
          <p:cNvPr descr="Diagram&#10;&#10;Description automatically generated" id="239" name="Google Shape;239;p12"/>
          <p:cNvPicPr preferRelativeResize="0"/>
          <p:nvPr/>
        </p:nvPicPr>
        <p:blipFill rotWithShape="1">
          <a:blip r:embed="rId4">
            <a:alphaModFix/>
          </a:blip>
          <a:srcRect b="0" l="0" r="625" t="0"/>
          <a:stretch/>
        </p:blipFill>
        <p:spPr>
          <a:xfrm>
            <a:off x="4258261" y="1175904"/>
            <a:ext cx="3661564" cy="3949200"/>
          </a:xfrm>
          <a:prstGeom prst="rect">
            <a:avLst/>
          </a:prstGeom>
          <a:noFill/>
          <a:ln>
            <a:noFill/>
          </a:ln>
        </p:spPr>
      </p:pic>
      <p:pic>
        <p:nvPicPr>
          <p:cNvPr descr="Diagram, schematic&#10;&#10;Description automatically generated" id="240" name="Google Shape;240;p12"/>
          <p:cNvPicPr preferRelativeResize="0"/>
          <p:nvPr/>
        </p:nvPicPr>
        <p:blipFill rotWithShape="1">
          <a:blip r:embed="rId5">
            <a:alphaModFix/>
          </a:blip>
          <a:srcRect b="0" l="0" r="0" t="0"/>
          <a:stretch/>
        </p:blipFill>
        <p:spPr>
          <a:xfrm>
            <a:off x="228269" y="1171328"/>
            <a:ext cx="3957802" cy="3950524"/>
          </a:xfrm>
          <a:prstGeom prst="rect">
            <a:avLst/>
          </a:prstGeom>
          <a:noFill/>
          <a:ln>
            <a:noFill/>
          </a:ln>
        </p:spPr>
      </p:pic>
      <p:pic>
        <p:nvPicPr>
          <p:cNvPr descr="Diagram, schematic&#10;&#10;Description automatically generated" id="241" name="Google Shape;241;p12"/>
          <p:cNvPicPr preferRelativeResize="0"/>
          <p:nvPr/>
        </p:nvPicPr>
        <p:blipFill rotWithShape="1">
          <a:blip r:embed="rId6">
            <a:alphaModFix/>
          </a:blip>
          <a:srcRect b="0" l="0" r="0" t="0"/>
          <a:stretch/>
        </p:blipFill>
        <p:spPr>
          <a:xfrm>
            <a:off x="7987084" y="1175920"/>
            <a:ext cx="3950609" cy="3949200"/>
          </a:xfrm>
          <a:prstGeom prst="rect">
            <a:avLst/>
          </a:prstGeom>
          <a:noFill/>
          <a:ln>
            <a:noFill/>
          </a:ln>
        </p:spPr>
      </p:pic>
      <p:sp>
        <p:nvSpPr>
          <p:cNvPr id="242" name="Google Shape;242;p12"/>
          <p:cNvSpPr txBox="1"/>
          <p:nvPr/>
        </p:nvSpPr>
        <p:spPr>
          <a:xfrm>
            <a:off x="230841" y="5120825"/>
            <a:ext cx="3952481"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Homogenous Ag Nanoparticle on Top of the substrate.</a:t>
            </a:r>
            <a:endParaRPr sz="1800">
              <a:solidFill>
                <a:schemeClr val="dk1"/>
              </a:solidFill>
              <a:latin typeface="Calibri"/>
              <a:ea typeface="Calibri"/>
              <a:cs typeface="Calibri"/>
              <a:sym typeface="Calibri"/>
            </a:endParaRPr>
          </a:p>
        </p:txBody>
      </p:sp>
      <p:sp>
        <p:nvSpPr>
          <p:cNvPr id="243" name="Google Shape;243;p12"/>
          <p:cNvSpPr txBox="1"/>
          <p:nvPr/>
        </p:nvSpPr>
        <p:spPr>
          <a:xfrm>
            <a:off x="4227560" y="5120825"/>
            <a:ext cx="3715286"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Embedded Ag-Core Silica-Shell Nanoparticle inside the substrate.</a:t>
            </a:r>
            <a:endParaRPr sz="1800">
              <a:solidFill>
                <a:schemeClr val="dk1"/>
              </a:solidFill>
              <a:latin typeface="Calibri"/>
              <a:ea typeface="Calibri"/>
              <a:cs typeface="Calibri"/>
              <a:sym typeface="Calibri"/>
            </a:endParaRPr>
          </a:p>
        </p:txBody>
      </p:sp>
      <p:sp>
        <p:nvSpPr>
          <p:cNvPr id="244" name="Google Shape;244;p12"/>
          <p:cNvSpPr txBox="1"/>
          <p:nvPr/>
        </p:nvSpPr>
        <p:spPr>
          <a:xfrm>
            <a:off x="7987084" y="5120825"/>
            <a:ext cx="394293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"Sandwich" configuration comprising Homogenous Ag Nanoparticle on Top of the Substrate and Embedded Core-Shell Nanoparticle inside the substrate.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2"/>
                                        </p:tgtEl>
                                      </p:cBhvr>
                                    </p:animEffect>
                                    <p:set>
                                      <p:cBhvr>
                                        <p:cTn dur="1" fill="hold">
                                          <p:stCondLst>
                                            <p:cond delay="500"/>
                                          </p:stCondLst>
                                        </p:cTn>
                                        <p:tgtEl>
                                          <p:spTgt spid="2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2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1"/>
                                        </p:tgtEl>
                                      </p:cBhvr>
                                    </p:animEffect>
                                    <p:set>
                                      <p:cBhvr>
                                        <p:cTn dur="1" fill="hold">
                                          <p:stCondLst>
                                            <p:cond delay="500"/>
                                          </p:stCondLst>
                                        </p:cTn>
                                        <p:tgtEl>
                                          <p:spTgt spid="2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2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0"/>
                                        </p:tgtEl>
                                      </p:cBhvr>
                                    </p:animEffect>
                                    <p:set>
                                      <p:cBhvr>
                                        <p:cTn dur="1" fill="hold">
                                          <p:stCondLst>
                                            <p:cond delay="500"/>
                                          </p:stCondLst>
                                        </p:cTn>
                                        <p:tgtEl>
                                          <p:spTgt spid="2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3"/>
          <p:cNvSpPr/>
          <p:nvPr/>
        </p:nvSpPr>
        <p:spPr>
          <a:xfrm>
            <a:off x="136711" y="1066801"/>
            <a:ext cx="11911850" cy="5255557"/>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3"/>
          <p:cNvSpPr/>
          <p:nvPr/>
        </p:nvSpPr>
        <p:spPr>
          <a:xfrm>
            <a:off x="7927504" y="1112104"/>
            <a:ext cx="4089047" cy="4073122"/>
          </a:xfrm>
          <a:prstGeom prst="rect">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3"/>
          <p:cNvSpPr/>
          <p:nvPr/>
        </p:nvSpPr>
        <p:spPr>
          <a:xfrm>
            <a:off x="4190755" y="1111804"/>
            <a:ext cx="3788651" cy="4073122"/>
          </a:xfrm>
          <a:prstGeom prst="rect">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3"/>
          <p:cNvSpPr/>
          <p:nvPr/>
        </p:nvSpPr>
        <p:spPr>
          <a:xfrm>
            <a:off x="175449" y="1116098"/>
            <a:ext cx="4075133" cy="4073122"/>
          </a:xfrm>
          <a:prstGeom prst="rect">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3"/>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3"/>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3"/>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3"/>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Shahriar Islam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257" name="Google Shape;257;p13"/>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258" name="Google Shape;258;p13"/>
          <p:cNvSpPr txBox="1"/>
          <p:nvPr/>
        </p:nvSpPr>
        <p:spPr>
          <a:xfrm>
            <a:off x="931238" y="579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Modeling of Nanoparticle Configurations</a:t>
            </a:r>
            <a:endParaRPr b="1" sz="3200">
              <a:solidFill>
                <a:srgbClr val="002060"/>
              </a:solidFill>
              <a:latin typeface="Calibri"/>
              <a:ea typeface="Calibri"/>
              <a:cs typeface="Calibri"/>
              <a:sym typeface="Calibri"/>
            </a:endParaRPr>
          </a:p>
        </p:txBody>
      </p:sp>
      <p:sp>
        <p:nvSpPr>
          <p:cNvPr id="259" name="Google Shape;259;p13"/>
          <p:cNvSpPr txBox="1"/>
          <p:nvPr/>
        </p:nvSpPr>
        <p:spPr>
          <a:xfrm>
            <a:off x="230841" y="5120825"/>
            <a:ext cx="3952481"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Various shapes of core-shell nanoparticles.</a:t>
            </a:r>
            <a:endParaRPr sz="1800">
              <a:solidFill>
                <a:schemeClr val="dk1"/>
              </a:solidFill>
              <a:latin typeface="Calibri"/>
              <a:ea typeface="Calibri"/>
              <a:cs typeface="Calibri"/>
              <a:sym typeface="Calibri"/>
            </a:endParaRPr>
          </a:p>
        </p:txBody>
      </p:sp>
      <p:sp>
        <p:nvSpPr>
          <p:cNvPr id="260" name="Google Shape;260;p13"/>
          <p:cNvSpPr txBox="1"/>
          <p:nvPr/>
        </p:nvSpPr>
        <p:spPr>
          <a:xfrm>
            <a:off x="4227560" y="5120825"/>
            <a:ext cx="3715286"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Embedded Pyramidal Ag-Core Silica-Shell Nanoparticle inside the substrate.</a:t>
            </a:r>
            <a:endParaRPr sz="1800">
              <a:solidFill>
                <a:schemeClr val="dk1"/>
              </a:solidFill>
              <a:latin typeface="Calibri"/>
              <a:ea typeface="Calibri"/>
              <a:cs typeface="Calibri"/>
              <a:sym typeface="Calibri"/>
            </a:endParaRPr>
          </a:p>
        </p:txBody>
      </p:sp>
      <p:sp>
        <p:nvSpPr>
          <p:cNvPr id="261" name="Google Shape;261;p13"/>
          <p:cNvSpPr txBox="1"/>
          <p:nvPr/>
        </p:nvSpPr>
        <p:spPr>
          <a:xfrm>
            <a:off x="7987084" y="5120825"/>
            <a:ext cx="394293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"Sandwich" configuration comprising Homogenous Ag Nanoparticle on Top of the Substrate and Embedded Cubical Core-Shell Nanoparticle.</a:t>
            </a:r>
            <a:endParaRPr/>
          </a:p>
        </p:txBody>
      </p:sp>
      <p:pic>
        <p:nvPicPr>
          <p:cNvPr id="262" name="Google Shape;262;p13"/>
          <p:cNvPicPr preferRelativeResize="0"/>
          <p:nvPr/>
        </p:nvPicPr>
        <p:blipFill rotWithShape="1">
          <a:blip r:embed="rId4">
            <a:alphaModFix/>
          </a:blip>
          <a:srcRect b="11943" l="0" r="0" t="9399"/>
          <a:stretch/>
        </p:blipFill>
        <p:spPr>
          <a:xfrm>
            <a:off x="175449" y="1175904"/>
            <a:ext cx="4044432" cy="3944920"/>
          </a:xfrm>
          <a:prstGeom prst="rect">
            <a:avLst/>
          </a:prstGeom>
          <a:noFill/>
          <a:ln>
            <a:noFill/>
          </a:ln>
        </p:spPr>
      </p:pic>
      <p:pic>
        <p:nvPicPr>
          <p:cNvPr id="263" name="Google Shape;263;p13"/>
          <p:cNvPicPr preferRelativeResize="0"/>
          <p:nvPr/>
        </p:nvPicPr>
        <p:blipFill rotWithShape="1">
          <a:blip r:embed="rId5">
            <a:alphaModFix/>
          </a:blip>
          <a:srcRect b="0" l="0" r="0" t="0"/>
          <a:stretch/>
        </p:blipFill>
        <p:spPr>
          <a:xfrm>
            <a:off x="4250582" y="1175904"/>
            <a:ext cx="3632684" cy="3944920"/>
          </a:xfrm>
          <a:prstGeom prst="rect">
            <a:avLst/>
          </a:prstGeom>
          <a:noFill/>
          <a:ln>
            <a:noFill/>
          </a:ln>
        </p:spPr>
      </p:pic>
      <p:pic>
        <p:nvPicPr>
          <p:cNvPr id="264" name="Google Shape;264;p13"/>
          <p:cNvPicPr preferRelativeResize="0"/>
          <p:nvPr/>
        </p:nvPicPr>
        <p:blipFill rotWithShape="1">
          <a:blip r:embed="rId6">
            <a:alphaModFix/>
          </a:blip>
          <a:srcRect b="10506" l="0" r="0" t="18571"/>
          <a:stretch/>
        </p:blipFill>
        <p:spPr>
          <a:xfrm>
            <a:off x="7986838" y="1175903"/>
            <a:ext cx="3979019" cy="3943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2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2"/>
                                        </p:tgtEl>
                                      </p:cBhvr>
                                    </p:animEffect>
                                    <p:set>
                                      <p:cBhvr>
                                        <p:cTn dur="1" fill="hold">
                                          <p:stCondLst>
                                            <p:cond delay="500"/>
                                          </p:stCondLst>
                                        </p:cTn>
                                        <p:tgtEl>
                                          <p:spTgt spid="2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2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1"/>
                                        </p:tgtEl>
                                      </p:cBhvr>
                                    </p:animEffect>
                                    <p:set>
                                      <p:cBhvr>
                                        <p:cTn dur="1" fill="hold">
                                          <p:stCondLst>
                                            <p:cond delay="500"/>
                                          </p:stCondLst>
                                        </p:cTn>
                                        <p:tgtEl>
                                          <p:spTgt spid="2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2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0"/>
                                        </p:tgtEl>
                                      </p:cBhvr>
                                    </p:animEffect>
                                    <p:set>
                                      <p:cBhvr>
                                        <p:cTn dur="1" fill="hold">
                                          <p:stCondLst>
                                            <p:cond delay="500"/>
                                          </p:stCondLst>
                                        </p:cTn>
                                        <p:tgtEl>
                                          <p:spTgt spid="2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4"/>
          <p:cNvSpPr/>
          <p:nvPr/>
        </p:nvSpPr>
        <p:spPr>
          <a:xfrm>
            <a:off x="136711" y="1066801"/>
            <a:ext cx="11911850" cy="5255557"/>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4"/>
          <p:cNvSpPr/>
          <p:nvPr/>
        </p:nvSpPr>
        <p:spPr>
          <a:xfrm>
            <a:off x="7927504" y="1112104"/>
            <a:ext cx="4089047" cy="4073122"/>
          </a:xfrm>
          <a:prstGeom prst="rect">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4"/>
          <p:cNvSpPr/>
          <p:nvPr/>
        </p:nvSpPr>
        <p:spPr>
          <a:xfrm>
            <a:off x="4190755" y="1111804"/>
            <a:ext cx="3788651" cy="4073122"/>
          </a:xfrm>
          <a:prstGeom prst="rect">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4"/>
          <p:cNvSpPr/>
          <p:nvPr/>
        </p:nvSpPr>
        <p:spPr>
          <a:xfrm>
            <a:off x="175449" y="1116098"/>
            <a:ext cx="4075133" cy="4073122"/>
          </a:xfrm>
          <a:prstGeom prst="rect">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4"/>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4"/>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4"/>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4"/>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Shahriar Islam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277" name="Google Shape;277;p14"/>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278" name="Google Shape;278;p14"/>
          <p:cNvSpPr txBox="1"/>
          <p:nvPr/>
        </p:nvSpPr>
        <p:spPr>
          <a:xfrm>
            <a:off x="931238" y="579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Modeling of Nanoparticle Configurations</a:t>
            </a:r>
            <a:endParaRPr b="1" sz="3200">
              <a:solidFill>
                <a:srgbClr val="002060"/>
              </a:solidFill>
              <a:latin typeface="Calibri"/>
              <a:ea typeface="Calibri"/>
              <a:cs typeface="Calibri"/>
              <a:sym typeface="Calibri"/>
            </a:endParaRPr>
          </a:p>
        </p:txBody>
      </p:sp>
      <p:sp>
        <p:nvSpPr>
          <p:cNvPr id="279" name="Google Shape;279;p14"/>
          <p:cNvSpPr txBox="1"/>
          <p:nvPr/>
        </p:nvSpPr>
        <p:spPr>
          <a:xfrm>
            <a:off x="230841" y="5120825"/>
            <a:ext cx="395248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Array of Homogenous Ag Nanoparticles on Top of the Substrate and Embedded Spherical Core-Shell Nanoparticles in “Sandwich” Configuration.</a:t>
            </a:r>
            <a:endParaRPr sz="1800">
              <a:solidFill>
                <a:schemeClr val="dk1"/>
              </a:solidFill>
              <a:latin typeface="Calibri"/>
              <a:ea typeface="Calibri"/>
              <a:cs typeface="Calibri"/>
              <a:sym typeface="Calibri"/>
            </a:endParaRPr>
          </a:p>
        </p:txBody>
      </p:sp>
      <p:sp>
        <p:nvSpPr>
          <p:cNvPr id="280" name="Google Shape;280;p14"/>
          <p:cNvSpPr txBox="1"/>
          <p:nvPr/>
        </p:nvSpPr>
        <p:spPr>
          <a:xfrm>
            <a:off x="4227560" y="5120825"/>
            <a:ext cx="3715286"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Array of Embedded Pyramidal Ag-Core Silica-Shell Nanoparticles inside the substrate.</a:t>
            </a:r>
            <a:endParaRPr sz="1800">
              <a:solidFill>
                <a:schemeClr val="dk1"/>
              </a:solidFill>
              <a:latin typeface="Calibri"/>
              <a:ea typeface="Calibri"/>
              <a:cs typeface="Calibri"/>
              <a:sym typeface="Calibri"/>
            </a:endParaRPr>
          </a:p>
        </p:txBody>
      </p:sp>
      <p:sp>
        <p:nvSpPr>
          <p:cNvPr id="281" name="Google Shape;281;p14"/>
          <p:cNvSpPr txBox="1"/>
          <p:nvPr/>
        </p:nvSpPr>
        <p:spPr>
          <a:xfrm>
            <a:off x="7987084" y="5120825"/>
            <a:ext cx="394293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Array of Homogenous Ag Nanoparticles on Top of the Substrate and Embedded Cubical Core-Shell Nanoparticles in “Sandwich” Configuration.</a:t>
            </a:r>
            <a:endParaRPr/>
          </a:p>
        </p:txBody>
      </p:sp>
      <p:pic>
        <p:nvPicPr>
          <p:cNvPr id="282" name="Google Shape;282;p14"/>
          <p:cNvPicPr preferRelativeResize="0"/>
          <p:nvPr/>
        </p:nvPicPr>
        <p:blipFill rotWithShape="1">
          <a:blip r:embed="rId4">
            <a:alphaModFix/>
          </a:blip>
          <a:srcRect b="0" l="0" r="0" t="13244"/>
          <a:stretch/>
        </p:blipFill>
        <p:spPr>
          <a:xfrm>
            <a:off x="252812" y="1185074"/>
            <a:ext cx="3930509" cy="3934545"/>
          </a:xfrm>
          <a:prstGeom prst="rect">
            <a:avLst/>
          </a:prstGeom>
          <a:noFill/>
          <a:ln>
            <a:noFill/>
          </a:ln>
        </p:spPr>
      </p:pic>
      <p:pic>
        <p:nvPicPr>
          <p:cNvPr id="283" name="Google Shape;283;p14"/>
          <p:cNvPicPr preferRelativeResize="0"/>
          <p:nvPr/>
        </p:nvPicPr>
        <p:blipFill rotWithShape="1">
          <a:blip r:embed="rId5">
            <a:alphaModFix/>
          </a:blip>
          <a:srcRect b="0" l="0" r="0" t="12991"/>
          <a:stretch/>
        </p:blipFill>
        <p:spPr>
          <a:xfrm>
            <a:off x="4234014" y="1185073"/>
            <a:ext cx="3693490" cy="3931458"/>
          </a:xfrm>
          <a:prstGeom prst="rect">
            <a:avLst/>
          </a:prstGeom>
          <a:noFill/>
          <a:ln>
            <a:noFill/>
          </a:ln>
        </p:spPr>
      </p:pic>
      <p:pic>
        <p:nvPicPr>
          <p:cNvPr id="284" name="Google Shape;284;p14"/>
          <p:cNvPicPr preferRelativeResize="0"/>
          <p:nvPr/>
        </p:nvPicPr>
        <p:blipFill rotWithShape="1">
          <a:blip r:embed="rId6">
            <a:alphaModFix/>
          </a:blip>
          <a:srcRect b="0" l="0" r="0" t="16672"/>
          <a:stretch/>
        </p:blipFill>
        <p:spPr>
          <a:xfrm>
            <a:off x="7988737" y="1185073"/>
            <a:ext cx="3977121" cy="39314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2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2"/>
                                        </p:tgtEl>
                                      </p:cBhvr>
                                    </p:animEffect>
                                    <p:set>
                                      <p:cBhvr>
                                        <p:cTn dur="1" fill="hold">
                                          <p:stCondLst>
                                            <p:cond delay="500"/>
                                          </p:stCondLst>
                                        </p:cTn>
                                        <p:tgtEl>
                                          <p:spTgt spid="2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2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2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5"/>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5"/>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5"/>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Shahriar Islam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293" name="Google Shape;293;p15"/>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294" name="Google Shape;294;p15"/>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Performance Parameters</a:t>
            </a:r>
            <a:endParaRPr sz="1800">
              <a:solidFill>
                <a:schemeClr val="dk1"/>
              </a:solidFill>
              <a:latin typeface="Calibri"/>
              <a:ea typeface="Calibri"/>
              <a:cs typeface="Calibri"/>
              <a:sym typeface="Calibri"/>
            </a:endParaRPr>
          </a:p>
        </p:txBody>
      </p:sp>
      <p:sp>
        <p:nvSpPr>
          <p:cNvPr id="295" name="Google Shape;295;p15"/>
          <p:cNvSpPr txBox="1"/>
          <p:nvPr/>
        </p:nvSpPr>
        <p:spPr>
          <a:xfrm>
            <a:off x="332748" y="1161647"/>
            <a:ext cx="11408148" cy="6374181"/>
          </a:xfrm>
          <a:prstGeom prst="rect">
            <a:avLst/>
          </a:prstGeom>
          <a:blipFill rotWithShape="1">
            <a:blip r:embed="rId4">
              <a:alphaModFix/>
            </a:blip>
            <a:stretch>
              <a:fillRect b="0" l="-908" r="0" t="-86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6"/>
          <p:cNvSpPr/>
          <p:nvPr/>
        </p:nvSpPr>
        <p:spPr>
          <a:xfrm>
            <a:off x="6075829" y="1212477"/>
            <a:ext cx="4997822" cy="4605616"/>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6"/>
          <p:cNvSpPr/>
          <p:nvPr/>
        </p:nvSpPr>
        <p:spPr>
          <a:xfrm>
            <a:off x="932329" y="1234889"/>
            <a:ext cx="4997822" cy="4605616"/>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6"/>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16"/>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6"/>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6"/>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Shahriar Islam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306" name="Google Shape;306;p16"/>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307" name="Google Shape;307;p16"/>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(*Tensymp)</a:t>
            </a:r>
            <a:endParaRPr b="1" sz="3600">
              <a:solidFill>
                <a:srgbClr val="002060"/>
              </a:solidFill>
              <a:latin typeface="Calibri"/>
              <a:ea typeface="Calibri"/>
              <a:cs typeface="Calibri"/>
              <a:sym typeface="Calibri"/>
            </a:endParaRPr>
          </a:p>
        </p:txBody>
      </p:sp>
      <p:pic>
        <p:nvPicPr>
          <p:cNvPr id="308" name="Google Shape;308;p16"/>
          <p:cNvPicPr preferRelativeResize="0"/>
          <p:nvPr/>
        </p:nvPicPr>
        <p:blipFill rotWithShape="1">
          <a:blip r:embed="rId4">
            <a:alphaModFix/>
          </a:blip>
          <a:srcRect b="0" l="0" r="0" t="-6092"/>
          <a:stretch/>
        </p:blipFill>
        <p:spPr>
          <a:xfrm>
            <a:off x="1037969" y="1168399"/>
            <a:ext cx="4778590" cy="3478568"/>
          </a:xfrm>
          <a:prstGeom prst="rect">
            <a:avLst/>
          </a:prstGeom>
          <a:noFill/>
          <a:ln>
            <a:noFill/>
          </a:ln>
        </p:spPr>
      </p:pic>
      <p:pic>
        <p:nvPicPr>
          <p:cNvPr id="309" name="Google Shape;309;p16"/>
          <p:cNvPicPr preferRelativeResize="0"/>
          <p:nvPr/>
        </p:nvPicPr>
        <p:blipFill rotWithShape="1">
          <a:blip r:embed="rId5">
            <a:alphaModFix/>
          </a:blip>
          <a:srcRect b="0" l="0" r="0" t="-7867"/>
          <a:stretch/>
        </p:blipFill>
        <p:spPr>
          <a:xfrm>
            <a:off x="6176701" y="1168399"/>
            <a:ext cx="4777200" cy="3477600"/>
          </a:xfrm>
          <a:prstGeom prst="rect">
            <a:avLst/>
          </a:prstGeom>
          <a:noFill/>
          <a:ln>
            <a:noFill/>
          </a:ln>
        </p:spPr>
      </p:pic>
      <p:sp>
        <p:nvSpPr>
          <p:cNvPr id="310" name="Google Shape;310;p16"/>
          <p:cNvSpPr txBox="1"/>
          <p:nvPr/>
        </p:nvSpPr>
        <p:spPr>
          <a:xfrm>
            <a:off x="935419" y="4645999"/>
            <a:ext cx="4987344"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Figure: Extinction spectra for 100nm Ag NP, 160nm Ag NP and a Core-Shell (Ag-SiO</a:t>
            </a:r>
            <a:r>
              <a:rPr b="1" baseline="-25000" lang="en-US" sz="1800">
                <a:solidFill>
                  <a:schemeClr val="dk1"/>
                </a:solidFill>
                <a:latin typeface="Calibri"/>
                <a:ea typeface="Calibri"/>
                <a:cs typeface="Calibri"/>
                <a:sym typeface="Calibri"/>
              </a:rPr>
              <a:t>2</a:t>
            </a:r>
            <a:r>
              <a:rPr b="1" lang="en-US" sz="1800">
                <a:solidFill>
                  <a:schemeClr val="dk1"/>
                </a:solidFill>
                <a:latin typeface="Calibri"/>
                <a:ea typeface="Calibri"/>
                <a:cs typeface="Calibri"/>
                <a:sym typeface="Calibri"/>
              </a:rPr>
              <a:t>) nanoparticle with a 100nm diameter core and shell thickness of 5nm.</a:t>
            </a:r>
            <a:endParaRPr b="1" sz="1800">
              <a:solidFill>
                <a:schemeClr val="dk1"/>
              </a:solidFill>
              <a:latin typeface="Calibri"/>
              <a:ea typeface="Calibri"/>
              <a:cs typeface="Calibri"/>
              <a:sym typeface="Calibri"/>
            </a:endParaRPr>
          </a:p>
        </p:txBody>
      </p:sp>
      <p:sp>
        <p:nvSpPr>
          <p:cNvPr id="311" name="Google Shape;311;p16"/>
          <p:cNvSpPr txBox="1"/>
          <p:nvPr/>
        </p:nvSpPr>
        <p:spPr>
          <a:xfrm>
            <a:off x="6176806" y="4706005"/>
            <a:ext cx="478170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Figure: Optical absorption enhancement factor (g) plots for Bare Si, AgNP(160nm), Ag(100nm)-SiO</a:t>
            </a:r>
            <a:r>
              <a:rPr b="1" baseline="-25000" lang="en-US" sz="1800">
                <a:solidFill>
                  <a:schemeClr val="dk1"/>
                </a:solidFill>
                <a:latin typeface="Calibri"/>
                <a:ea typeface="Calibri"/>
                <a:cs typeface="Calibri"/>
                <a:sym typeface="Calibri"/>
              </a:rPr>
              <a:t>2</a:t>
            </a:r>
            <a:r>
              <a:rPr b="1" lang="en-US" sz="1800">
                <a:solidFill>
                  <a:schemeClr val="dk1"/>
                </a:solidFill>
                <a:latin typeface="Calibri"/>
                <a:ea typeface="Calibri"/>
                <a:cs typeface="Calibri"/>
                <a:sym typeface="Calibri"/>
              </a:rPr>
              <a:t>(5nm) and, Ag-Si-SiO</a:t>
            </a:r>
            <a:r>
              <a:rPr b="1" baseline="-25000" lang="en-US" sz="1800">
                <a:solidFill>
                  <a:schemeClr val="dk1"/>
                </a:solidFill>
                <a:latin typeface="Calibri"/>
                <a:ea typeface="Calibri"/>
                <a:cs typeface="Calibri"/>
                <a:sym typeface="Calibri"/>
              </a:rPr>
              <a:t>2</a:t>
            </a:r>
            <a:r>
              <a:rPr b="1" lang="en-US" sz="18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7"/>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7"/>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7"/>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7"/>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Shahriar Islam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320" name="Google Shape;320;p17"/>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321" name="Google Shape;321;p17"/>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(contd.) (*Tensymp)</a:t>
            </a:r>
            <a:endParaRPr/>
          </a:p>
        </p:txBody>
      </p:sp>
      <p:sp>
        <p:nvSpPr>
          <p:cNvPr id="322" name="Google Shape;322;p17"/>
          <p:cNvSpPr txBox="1"/>
          <p:nvPr/>
        </p:nvSpPr>
        <p:spPr>
          <a:xfrm>
            <a:off x="6293710" y="1124602"/>
            <a:ext cx="5304241"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chemeClr val="dk1"/>
                </a:solidFill>
                <a:latin typeface="Calibri"/>
                <a:ea typeface="Calibri"/>
                <a:cs typeface="Calibri"/>
                <a:sym typeface="Calibri"/>
              </a:rPr>
              <a:t>TABLE.2.</a:t>
            </a:r>
            <a:r>
              <a:rPr lang="en-US" sz="1400">
                <a:solidFill>
                  <a:schemeClr val="dk1"/>
                </a:solidFill>
                <a:latin typeface="Calibri"/>
                <a:ea typeface="Calibri"/>
                <a:cs typeface="Calibri"/>
                <a:sym typeface="Calibri"/>
              </a:rPr>
              <a:t> Short-circuit current (J</a:t>
            </a:r>
            <a:r>
              <a:rPr baseline="-25000" lang="en-US" sz="1400">
                <a:solidFill>
                  <a:schemeClr val="dk1"/>
                </a:solidFill>
                <a:latin typeface="Calibri"/>
                <a:ea typeface="Calibri"/>
                <a:cs typeface="Calibri"/>
                <a:sym typeface="Calibri"/>
              </a:rPr>
              <a:t>sc</a:t>
            </a:r>
            <a:r>
              <a:rPr lang="en-US" sz="1400">
                <a:solidFill>
                  <a:schemeClr val="dk1"/>
                </a:solidFill>
                <a:latin typeface="Calibri"/>
                <a:ea typeface="Calibri"/>
                <a:cs typeface="Calibri"/>
                <a:sym typeface="Calibri"/>
              </a:rPr>
              <a:t>)</a:t>
            </a:r>
            <a:r>
              <a:rPr b="1" lang="en-US" sz="14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and optical absorption enhancement factor (g)</a:t>
            </a:r>
            <a:r>
              <a:rPr b="1" lang="en-US" sz="14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results for homogenous NP (on top of the substrate) and core-shell NP (embedded inside the substrate) in “sandwich” configuration (Ag-Si-AgSiO</a:t>
            </a:r>
            <a:r>
              <a:rPr baseline="-25000" lang="en-US" sz="1400">
                <a:solidFill>
                  <a:schemeClr val="dk1"/>
                </a:solidFill>
                <a:latin typeface="Calibri"/>
                <a:ea typeface="Calibri"/>
                <a:cs typeface="Calibri"/>
                <a:sym typeface="Calibri"/>
              </a:rPr>
              <a:t>2</a:t>
            </a:r>
            <a:r>
              <a:rPr lang="en-US"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p:txBody>
      </p:sp>
      <p:sp>
        <p:nvSpPr>
          <p:cNvPr id="323" name="Google Shape;323;p17"/>
          <p:cNvSpPr txBox="1"/>
          <p:nvPr/>
        </p:nvSpPr>
        <p:spPr>
          <a:xfrm>
            <a:off x="465619" y="1381755"/>
            <a:ext cx="5262474" cy="86177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chemeClr val="dk1"/>
                </a:solidFill>
                <a:latin typeface="Calibri"/>
                <a:ea typeface="Calibri"/>
                <a:cs typeface="Calibri"/>
                <a:sym typeface="Calibri"/>
              </a:rPr>
              <a:t>TABLE. 1.</a:t>
            </a:r>
            <a:r>
              <a:rPr lang="en-US" sz="18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Short-circuit current (J</a:t>
            </a:r>
            <a:r>
              <a:rPr baseline="-25000" lang="en-US" sz="1400">
                <a:solidFill>
                  <a:schemeClr val="dk1"/>
                </a:solidFill>
                <a:latin typeface="Calibri"/>
                <a:ea typeface="Calibri"/>
                <a:cs typeface="Calibri"/>
                <a:sym typeface="Calibri"/>
              </a:rPr>
              <a:t>sc</a:t>
            </a:r>
            <a:r>
              <a:rPr lang="en-US" sz="1400">
                <a:solidFill>
                  <a:schemeClr val="dk1"/>
                </a:solidFill>
                <a:latin typeface="Calibri"/>
                <a:ea typeface="Calibri"/>
                <a:cs typeface="Calibri"/>
                <a:sym typeface="Calibri"/>
              </a:rPr>
              <a:t>) and absorption enhancement factor (g) results for homogenous nanoparticle configuration (Ag) on top of the silicon substrate</a:t>
            </a:r>
            <a:r>
              <a:rPr lang="en-US" sz="18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p:txBody>
      </p:sp>
      <p:graphicFrame>
        <p:nvGraphicFramePr>
          <p:cNvPr id="324" name="Google Shape;324;p17"/>
          <p:cNvGraphicFramePr/>
          <p:nvPr/>
        </p:nvGraphicFramePr>
        <p:xfrm>
          <a:off x="465619" y="2243529"/>
          <a:ext cx="3000000" cy="3000000"/>
        </p:xfrm>
        <a:graphic>
          <a:graphicData uri="http://schemas.openxmlformats.org/drawingml/2006/table">
            <a:tbl>
              <a:tblPr bandRow="1" firstCol="1" firstRow="1">
                <a:noFill/>
                <a:tableStyleId>{D87956F9-2973-446C-9274-694A4FDD47C7}</a:tableStyleId>
              </a:tblPr>
              <a:tblGrid>
                <a:gridCol w="1700725"/>
                <a:gridCol w="1874275"/>
                <a:gridCol w="1631300"/>
              </a:tblGrid>
              <a:tr h="152400">
                <a:tc>
                  <a:txBody>
                    <a:bodyPr/>
                    <a:lstStyle/>
                    <a:p>
                      <a:pPr indent="0" lvl="0" marL="0" marR="0" rtl="0" algn="ctr">
                        <a:spcBef>
                          <a:spcPts val="0"/>
                        </a:spcBef>
                        <a:spcAft>
                          <a:spcPts val="0"/>
                        </a:spcAft>
                        <a:buNone/>
                      </a:pPr>
                      <a:r>
                        <a:rPr b="1" lang="en-US" sz="1200" u="none" cap="none" strike="noStrike"/>
                        <a:t>Diameter of Homogenous Ag NP</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b="1" lang="en-US" sz="1200" u="none" cap="none" strike="noStrike"/>
                        <a:t>Absorption Enhancement Factor (g)</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b="1" lang="en-US" sz="1200" u="none" cap="none" strike="noStrike"/>
                        <a:t>Short Circuit Current Density (J</a:t>
                      </a:r>
                      <a:r>
                        <a:rPr b="1" baseline="-25000" lang="en-US" sz="1200" u="none" cap="none" strike="noStrike"/>
                        <a:t>sc</a:t>
                      </a:r>
                      <a:r>
                        <a:rPr b="1" lang="en-US" sz="1200" u="none" cap="none" strike="noStrike"/>
                        <a:t>) A/m</a:t>
                      </a:r>
                      <a:r>
                        <a:rPr b="1" baseline="30000" lang="en-US" sz="1200" u="none" cap="none" strike="noStrike"/>
                        <a:t>2</a:t>
                      </a:r>
                      <a:endParaRPr sz="1200" u="none" cap="none" strike="noStrike">
                        <a:latin typeface="Times New Roman"/>
                        <a:ea typeface="Times New Roman"/>
                        <a:cs typeface="Times New Roman"/>
                        <a:sym typeface="Times New Roman"/>
                      </a:endParaRPr>
                    </a:p>
                  </a:txBody>
                  <a:tcPr marT="0" marB="0" marR="0" marL="0" anchor="ctr"/>
                </a:tc>
              </a:tr>
              <a:tr h="152400">
                <a:tc>
                  <a:txBody>
                    <a:bodyPr/>
                    <a:lstStyle/>
                    <a:p>
                      <a:pPr indent="0" lvl="0" marL="0" marR="0" rtl="0" algn="ctr">
                        <a:spcBef>
                          <a:spcPts val="0"/>
                        </a:spcBef>
                        <a:spcAft>
                          <a:spcPts val="0"/>
                        </a:spcAft>
                        <a:buNone/>
                      </a:pPr>
                      <a:r>
                        <a:rPr lang="en-US" sz="1200" u="none" cap="none" strike="noStrike"/>
                        <a:t>Bare Silicon</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150</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6.83715</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100nm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146.8064616</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7.63372</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110nm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153.4010493</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8.31515</a:t>
                      </a:r>
                      <a:endParaRPr sz="1200" u="none" cap="none" strike="noStrike">
                        <a:latin typeface="Times New Roman"/>
                        <a:ea typeface="Times New Roman"/>
                        <a:cs typeface="Times New Roman"/>
                        <a:sym typeface="Times New Roman"/>
                      </a:endParaRPr>
                    </a:p>
                  </a:txBody>
                  <a:tcPr marT="0" marB="0" marR="0" marL="0"/>
                </a:tc>
              </a:tr>
              <a:tr h="200025">
                <a:tc>
                  <a:txBody>
                    <a:bodyPr/>
                    <a:lstStyle/>
                    <a:p>
                      <a:pPr indent="0" lvl="0" marL="0" marR="0" rtl="0" algn="ctr">
                        <a:spcBef>
                          <a:spcPts val="0"/>
                        </a:spcBef>
                        <a:spcAft>
                          <a:spcPts val="0"/>
                        </a:spcAft>
                        <a:buNone/>
                      </a:pPr>
                      <a:r>
                        <a:rPr lang="en-US" sz="1200" u="none" cap="none" strike="noStrike"/>
                        <a:t>120nm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155.5968682</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8.62153</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140nm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161.0589566</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8.74822</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150nm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161.5535060</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8.80499</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b="1" lang="en-US" sz="1200" u="none" cap="none" strike="noStrike"/>
                        <a:t>160nm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b="1" lang="en-US" sz="1200" u="none" cap="none" strike="noStrike">
                          <a:solidFill>
                            <a:srgbClr val="FF0000"/>
                          </a:solidFill>
                        </a:rPr>
                        <a:t>163.1588479</a:t>
                      </a:r>
                      <a:endParaRPr sz="1200" u="none" cap="none" strike="noStrike">
                        <a:solidFill>
                          <a:srgbClr val="FF0000"/>
                        </a:solidFill>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b="1" lang="en-US" sz="1200" u="none" cap="none" strike="noStrike">
                          <a:solidFill>
                            <a:srgbClr val="FF0000"/>
                          </a:solidFill>
                        </a:rPr>
                        <a:t>9.13718</a:t>
                      </a:r>
                      <a:endParaRPr sz="1200" u="none" cap="none" strike="noStrike">
                        <a:solidFill>
                          <a:srgbClr val="FF0000"/>
                        </a:solidFill>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180nm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157.3498997</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8.09358</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200nm</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lang="en-US" sz="1200" u="none" cap="none" strike="noStrike"/>
                        <a:t>149.4768296</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7.54844</a:t>
                      </a:r>
                      <a:endParaRPr sz="1200" u="none" cap="none" strike="noStrike">
                        <a:latin typeface="Times New Roman"/>
                        <a:ea typeface="Times New Roman"/>
                        <a:cs typeface="Times New Roman"/>
                        <a:sym typeface="Times New Roman"/>
                      </a:endParaRPr>
                    </a:p>
                  </a:txBody>
                  <a:tcPr marT="0" marB="0" marR="0" marL="0"/>
                </a:tc>
              </a:tr>
            </a:tbl>
          </a:graphicData>
        </a:graphic>
      </p:graphicFrame>
      <p:graphicFrame>
        <p:nvGraphicFramePr>
          <p:cNvPr id="325" name="Google Shape;325;p17"/>
          <p:cNvGraphicFramePr/>
          <p:nvPr/>
        </p:nvGraphicFramePr>
        <p:xfrm>
          <a:off x="6293710" y="2039042"/>
          <a:ext cx="3000000" cy="3000000"/>
        </p:xfrm>
        <a:graphic>
          <a:graphicData uri="http://schemas.openxmlformats.org/drawingml/2006/table">
            <a:tbl>
              <a:tblPr bandRow="1" firstCol="1" firstRow="1">
                <a:noFill/>
                <a:tableStyleId>{D87956F9-2973-446C-9274-694A4FDD47C7}</a:tableStyleId>
              </a:tblPr>
              <a:tblGrid>
                <a:gridCol w="2454875"/>
                <a:gridCol w="1353725"/>
                <a:gridCol w="1495650"/>
              </a:tblGrid>
              <a:tr h="152400">
                <a:tc>
                  <a:txBody>
                    <a:bodyPr/>
                    <a:lstStyle/>
                    <a:p>
                      <a:pPr indent="0" lvl="0" marL="0" marR="0" rtl="0" algn="ctr">
                        <a:spcBef>
                          <a:spcPts val="0"/>
                        </a:spcBef>
                        <a:spcAft>
                          <a:spcPts val="0"/>
                        </a:spcAft>
                        <a:buNone/>
                      </a:pPr>
                      <a:r>
                        <a:rPr b="1" lang="en-US" sz="1200" u="none" cap="none" strike="noStrike"/>
                        <a:t>Diameter of Homogenous Ag NP with constant diameter of Core-Shell NP (Ag “core” = 100nm; SiO</a:t>
                      </a:r>
                      <a:r>
                        <a:rPr b="1" baseline="-25000" lang="en-US" sz="1200" u="none" cap="none" strike="noStrike"/>
                        <a:t>2</a:t>
                      </a:r>
                      <a:r>
                        <a:rPr b="1" lang="en-US" sz="1200" u="none" cap="none" strike="noStrike"/>
                        <a:t> “shell thickness” = 5nm)</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b="1" lang="en-US" sz="1200" u="none" cap="none" strike="noStrike"/>
                        <a:t>Absorption Enhancement Factor (g)</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ctr">
                        <a:spcBef>
                          <a:spcPts val="0"/>
                        </a:spcBef>
                        <a:spcAft>
                          <a:spcPts val="0"/>
                        </a:spcAft>
                        <a:buNone/>
                      </a:pPr>
                      <a:r>
                        <a:rPr b="1" lang="en-US" sz="1200" u="none" cap="none" strike="noStrike"/>
                        <a:t>Short Circuit Current Density (J</a:t>
                      </a:r>
                      <a:r>
                        <a:rPr b="1" baseline="-25000" lang="en-US" sz="1200" u="none" cap="none" strike="noStrike"/>
                        <a:t>sc</a:t>
                      </a:r>
                      <a:r>
                        <a:rPr b="1" lang="en-US" sz="1200" u="none" cap="none" strike="noStrike"/>
                        <a:t>) A/m</a:t>
                      </a:r>
                      <a:r>
                        <a:rPr b="1" baseline="30000" lang="en-US" sz="1200" u="none" cap="none" strike="noStrike"/>
                        <a:t>2</a:t>
                      </a:r>
                      <a:endParaRPr sz="1200" u="none" cap="none" strike="noStrike">
                        <a:latin typeface="Times New Roman"/>
                        <a:ea typeface="Times New Roman"/>
                        <a:cs typeface="Times New Roman"/>
                        <a:sym typeface="Times New Roman"/>
                      </a:endParaRPr>
                    </a:p>
                  </a:txBody>
                  <a:tcPr marT="0" marB="0" marR="0" marL="0" anchor="ctr"/>
                </a:tc>
              </a:tr>
              <a:tr h="152400">
                <a:tc>
                  <a:txBody>
                    <a:bodyPr/>
                    <a:lstStyle/>
                    <a:p>
                      <a:pPr indent="0" lvl="0" marL="0" marR="0" rtl="0" algn="ctr">
                        <a:spcBef>
                          <a:spcPts val="0"/>
                        </a:spcBef>
                        <a:spcAft>
                          <a:spcPts val="0"/>
                        </a:spcAft>
                        <a:buNone/>
                      </a:pPr>
                      <a:r>
                        <a:rPr lang="en-US" sz="1200" u="none" cap="none" strike="noStrike"/>
                        <a:t>Bare Silicon</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150</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6.83715</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50nm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169.9328</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6.79422</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60nm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170.1376</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6.90140</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70nm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171.1742</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7.07376</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80nm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173.0364</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7.27431</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90nm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177.2691</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7.58498</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100nm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180.8094</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7.74023</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110nm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190.5009</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8.29161</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120nm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195.4238</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8.47945</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130nm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200.9300</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8.57800</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140nm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206.9754</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8.75503</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150nm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209.6555</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8.71114</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b="1" lang="en-US" sz="1200" u="none" cap="none" strike="noStrike"/>
                        <a:t>160nm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b="1" lang="en-US" sz="1200" u="none" cap="none" strike="noStrike">
                          <a:solidFill>
                            <a:srgbClr val="FF0000"/>
                          </a:solidFill>
                        </a:rPr>
                        <a:t>213.4540</a:t>
                      </a:r>
                      <a:endParaRPr sz="1200" u="none" cap="none" strike="noStrike">
                        <a:solidFill>
                          <a:srgbClr val="FF0000"/>
                        </a:solidFill>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b="1" lang="en-US" sz="1200" u="none" cap="none" strike="noStrike">
                          <a:solidFill>
                            <a:srgbClr val="FF0000"/>
                          </a:solidFill>
                        </a:rPr>
                        <a:t>9.32057 </a:t>
                      </a:r>
                      <a:endParaRPr sz="1200" u="none" cap="none" strike="noStrike">
                        <a:solidFill>
                          <a:srgbClr val="FF0000"/>
                        </a:solidFill>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170nm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210.0586</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8.45435</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180nm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205.4645</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8.12931</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190nm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201.8373</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7.96339</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200nm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194.1730</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7.61642</a:t>
                      </a:r>
                      <a:endParaRPr sz="1200" u="none" cap="none" strike="noStrike">
                        <a:latin typeface="Times New Roman"/>
                        <a:ea typeface="Times New Roman"/>
                        <a:cs typeface="Times New Roman"/>
                        <a:sym typeface="Times New Roman"/>
                      </a:endParaRPr>
                    </a:p>
                  </a:txBody>
                  <a:tcPr marT="0" marB="0" marR="0" marL="0"/>
                </a:tc>
              </a:tr>
              <a:tr h="152400">
                <a:tc>
                  <a:txBody>
                    <a:bodyPr/>
                    <a:lstStyle/>
                    <a:p>
                      <a:pPr indent="0" lvl="0" marL="0" marR="0" rtl="0" algn="ctr">
                        <a:spcBef>
                          <a:spcPts val="0"/>
                        </a:spcBef>
                        <a:spcAft>
                          <a:spcPts val="0"/>
                        </a:spcAft>
                        <a:buNone/>
                      </a:pPr>
                      <a:r>
                        <a:rPr lang="en-US" sz="1200" u="none" cap="none" strike="noStrike"/>
                        <a:t>250nm</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149.6815</a:t>
                      </a:r>
                      <a:endParaRPr sz="1200" u="none" cap="none" strike="noStrike">
                        <a:latin typeface="Times New Roman"/>
                        <a:ea typeface="Times New Roman"/>
                        <a:cs typeface="Times New Roman"/>
                        <a:sym typeface="Times New Roman"/>
                      </a:endParaRPr>
                    </a:p>
                  </a:txBody>
                  <a:tcPr marT="0" marB="0" marR="0" marL="0"/>
                </a:tc>
                <a:tc>
                  <a:txBody>
                    <a:bodyPr/>
                    <a:lstStyle/>
                    <a:p>
                      <a:pPr indent="0" lvl="0" marL="0" marR="0" rtl="0" algn="ctr">
                        <a:spcBef>
                          <a:spcPts val="0"/>
                        </a:spcBef>
                        <a:spcAft>
                          <a:spcPts val="0"/>
                        </a:spcAft>
                        <a:buNone/>
                      </a:pPr>
                      <a:r>
                        <a:rPr lang="en-US" sz="1200" u="none" cap="none" strike="noStrike"/>
                        <a:t>6.31563</a:t>
                      </a:r>
                      <a:endParaRPr sz="1200" u="none" cap="none" strike="noStrike">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8"/>
          <p:cNvSpPr/>
          <p:nvPr/>
        </p:nvSpPr>
        <p:spPr>
          <a:xfrm>
            <a:off x="6609806" y="1032892"/>
            <a:ext cx="5077096" cy="5212947"/>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18"/>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8"/>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8"/>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8"/>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Shahriar Islam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335" name="Google Shape;335;p18"/>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336" name="Google Shape;336;p18"/>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(contd.)</a:t>
            </a:r>
            <a:r>
              <a:rPr b="1" lang="en-US" sz="3600">
                <a:solidFill>
                  <a:srgbClr val="002060"/>
                </a:solidFill>
                <a:latin typeface="Calibri"/>
                <a:ea typeface="Calibri"/>
                <a:cs typeface="Calibri"/>
                <a:sym typeface="Calibri"/>
              </a:rPr>
              <a:t> (*Tensymp)</a:t>
            </a:r>
            <a:endParaRPr b="1" sz="3600">
              <a:solidFill>
                <a:srgbClr val="002060"/>
              </a:solidFill>
              <a:latin typeface="Calibri"/>
              <a:ea typeface="Calibri"/>
              <a:cs typeface="Calibri"/>
              <a:sym typeface="Calibri"/>
            </a:endParaRPr>
          </a:p>
        </p:txBody>
      </p:sp>
      <p:graphicFrame>
        <p:nvGraphicFramePr>
          <p:cNvPr id="337" name="Google Shape;337;p18"/>
          <p:cNvGraphicFramePr/>
          <p:nvPr/>
        </p:nvGraphicFramePr>
        <p:xfrm>
          <a:off x="577678" y="3121413"/>
          <a:ext cx="3000000" cy="3000000"/>
        </p:xfrm>
        <a:graphic>
          <a:graphicData uri="http://schemas.openxmlformats.org/drawingml/2006/table">
            <a:tbl>
              <a:tblPr bandRow="1" firstCol="1" firstRow="1">
                <a:noFill/>
                <a:tableStyleId>{D87956F9-2973-446C-9274-694A4FDD47C7}</a:tableStyleId>
              </a:tblPr>
              <a:tblGrid>
                <a:gridCol w="1196975"/>
                <a:gridCol w="917575"/>
                <a:gridCol w="971550"/>
                <a:gridCol w="685800"/>
                <a:gridCol w="571500"/>
                <a:gridCol w="588650"/>
                <a:gridCol w="793750"/>
              </a:tblGrid>
              <a:tr h="152400">
                <a:tc>
                  <a:txBody>
                    <a:bodyPr/>
                    <a:lstStyle/>
                    <a:p>
                      <a:pPr indent="0" lvl="0" marL="0" marR="0" rtl="0" algn="ctr">
                        <a:spcBef>
                          <a:spcPts val="0"/>
                        </a:spcBef>
                        <a:spcAft>
                          <a:spcPts val="0"/>
                        </a:spcAft>
                        <a:buNone/>
                      </a:pPr>
                      <a:r>
                        <a:rPr lang="en-US" sz="1200" u="none" cap="none" strike="noStrike"/>
                        <a:t>Configuration</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Absorption Enhancement Factor (g)</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Short-Circuit Current Density (J</a:t>
                      </a:r>
                      <a:r>
                        <a:rPr baseline="-25000" lang="en-US" sz="1200" u="none" cap="none" strike="noStrike"/>
                        <a:t>sc</a:t>
                      </a:r>
                      <a:r>
                        <a:rPr lang="en-US" sz="1200" u="none" cap="none" strike="noStrike"/>
                        <a:t>) A/m</a:t>
                      </a:r>
                      <a:r>
                        <a:rPr baseline="30000" lang="en-US" sz="1200" u="none" cap="none" strike="noStrike"/>
                        <a:t>2</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Open circuit Voltage (V</a:t>
                      </a:r>
                      <a:r>
                        <a:rPr baseline="-25000" lang="en-US" sz="1200" u="none" cap="none" strike="noStrike"/>
                        <a:t>oc</a:t>
                      </a:r>
                      <a:r>
                        <a:rPr lang="en-US" sz="1200" u="none" cap="none" strike="noStrike"/>
                        <a:t>) </a:t>
                      </a:r>
                      <a:endParaRPr sz="1200" u="none" cap="none" strike="noStrike"/>
                    </a:p>
                    <a:p>
                      <a:pPr indent="0" lvl="0" marL="0" marR="0" rtl="0" algn="ctr">
                        <a:spcBef>
                          <a:spcPts val="0"/>
                        </a:spcBef>
                        <a:spcAft>
                          <a:spcPts val="0"/>
                        </a:spcAft>
                        <a:buNone/>
                      </a:pPr>
                      <a:r>
                        <a:rPr lang="en-US" sz="1200" u="none" cap="none" strike="noStrike"/>
                        <a:t>V</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Fill Factor (FF)</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Power (x10</a:t>
                      </a:r>
                      <a:r>
                        <a:rPr baseline="30000" lang="en-US" sz="1200" u="none" cap="none" strike="noStrike"/>
                        <a:t>-9</a:t>
                      </a:r>
                      <a:r>
                        <a:rPr lang="en-US" sz="1200" u="none" cap="none" strike="noStrike"/>
                        <a:t>) mW</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Efficiency Increase (n) %</a:t>
                      </a:r>
                      <a:endParaRPr sz="1200" u="none" cap="none" strike="noStrike">
                        <a:latin typeface="Times New Roman"/>
                        <a:ea typeface="Times New Roman"/>
                        <a:cs typeface="Times New Roman"/>
                        <a:sym typeface="Times New Roman"/>
                      </a:endParaRPr>
                    </a:p>
                  </a:txBody>
                  <a:tcPr marT="0" marB="0" marR="68575" marL="68575"/>
                </a:tc>
              </a:tr>
              <a:tr h="152400">
                <a:tc>
                  <a:txBody>
                    <a:bodyPr/>
                    <a:lstStyle/>
                    <a:p>
                      <a:pPr indent="0" lvl="0" marL="0" marR="0" rtl="0" algn="ctr">
                        <a:spcBef>
                          <a:spcPts val="0"/>
                        </a:spcBef>
                        <a:spcAft>
                          <a:spcPts val="0"/>
                        </a:spcAft>
                        <a:buNone/>
                      </a:pPr>
                      <a:r>
                        <a:rPr lang="en-US" sz="1200" u="none" cap="none" strike="noStrike"/>
                        <a:t>Bare Si</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150.00</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6.837</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0.3954</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0.7684</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1.629</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a:t>
                      </a:r>
                      <a:endParaRPr sz="1200" u="none" cap="none" strike="noStrike">
                        <a:latin typeface="Times New Roman"/>
                        <a:ea typeface="Times New Roman"/>
                        <a:cs typeface="Times New Roman"/>
                        <a:sym typeface="Times New Roman"/>
                      </a:endParaRPr>
                    </a:p>
                  </a:txBody>
                  <a:tcPr marT="0" marB="0" marR="68575" marL="68575"/>
                </a:tc>
              </a:tr>
              <a:tr h="152400">
                <a:tc>
                  <a:txBody>
                    <a:bodyPr/>
                    <a:lstStyle/>
                    <a:p>
                      <a:pPr indent="0" lvl="0" marL="0" marR="0" rtl="0" algn="ctr">
                        <a:spcBef>
                          <a:spcPts val="0"/>
                        </a:spcBef>
                        <a:spcAft>
                          <a:spcPts val="0"/>
                        </a:spcAft>
                        <a:buNone/>
                      </a:pPr>
                      <a:r>
                        <a:rPr lang="en-US" sz="1200" u="none" cap="none" strike="noStrike"/>
                        <a:t>Ag (160nm)</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163.16</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9.137</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0.3962</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0.7687</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2.182</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33%</a:t>
                      </a:r>
                      <a:endParaRPr sz="1200" u="none" cap="none" strike="noStrike">
                        <a:latin typeface="Times New Roman"/>
                        <a:ea typeface="Times New Roman"/>
                        <a:cs typeface="Times New Roman"/>
                        <a:sym typeface="Times New Roman"/>
                      </a:endParaRPr>
                    </a:p>
                  </a:txBody>
                  <a:tcPr marT="0" marB="0" marR="68575" marL="68575"/>
                </a:tc>
              </a:tr>
              <a:tr h="152400">
                <a:tc>
                  <a:txBody>
                    <a:bodyPr/>
                    <a:lstStyle/>
                    <a:p>
                      <a:pPr indent="0" lvl="0" marL="0" marR="0" rtl="0" algn="ctr">
                        <a:spcBef>
                          <a:spcPts val="0"/>
                        </a:spcBef>
                        <a:spcAft>
                          <a:spcPts val="0"/>
                        </a:spcAft>
                        <a:buNone/>
                      </a:pPr>
                      <a:r>
                        <a:rPr lang="en-US" sz="1200" u="none" cap="none" strike="noStrike"/>
                        <a:t>Ag-SiO</a:t>
                      </a:r>
                      <a:r>
                        <a:rPr baseline="-25000" lang="en-US" sz="1200" u="none" cap="none" strike="noStrike"/>
                        <a:t>2</a:t>
                      </a:r>
                      <a:r>
                        <a:rPr lang="en-US" sz="1200" u="none" cap="none" strike="noStrike"/>
                        <a:t> (100nm Ag core; 5nm SiO</a:t>
                      </a:r>
                      <a:r>
                        <a:rPr baseline="-25000" lang="en-US" sz="1200" u="none" cap="none" strike="noStrike"/>
                        <a:t>2 </a:t>
                      </a:r>
                      <a:r>
                        <a:rPr lang="en-US" sz="1200" u="none" cap="none" strike="noStrike"/>
                        <a:t>shell)</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172.76</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6.913</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0.3962</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0.7687</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1.651</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200" u="none" cap="none" strike="noStrike"/>
                        <a:t>0.96%</a:t>
                      </a:r>
                      <a:endParaRPr sz="1200" u="none" cap="none" strike="noStrike">
                        <a:latin typeface="Times New Roman"/>
                        <a:ea typeface="Times New Roman"/>
                        <a:cs typeface="Times New Roman"/>
                        <a:sym typeface="Times New Roman"/>
                      </a:endParaRPr>
                    </a:p>
                  </a:txBody>
                  <a:tcPr marT="0" marB="0" marR="68575" marL="68575"/>
                </a:tc>
              </a:tr>
              <a:tr h="152400">
                <a:tc>
                  <a:txBody>
                    <a:bodyPr/>
                    <a:lstStyle/>
                    <a:p>
                      <a:pPr indent="0" lvl="0" marL="0" marR="0" rtl="0" algn="ctr">
                        <a:spcBef>
                          <a:spcPts val="0"/>
                        </a:spcBef>
                        <a:spcAft>
                          <a:spcPts val="0"/>
                        </a:spcAft>
                        <a:buNone/>
                      </a:pPr>
                      <a:r>
                        <a:rPr lang="en-US" sz="1200" u="none" cap="none" strike="noStrike"/>
                        <a:t>Sandwich (Ag-Si-AgSiO</a:t>
                      </a:r>
                      <a:r>
                        <a:rPr baseline="-25000" lang="en-US" sz="1200" u="none" cap="none" strike="noStrike"/>
                        <a:t>2</a:t>
                      </a:r>
                      <a:r>
                        <a:rPr lang="en-US" sz="1200" u="none" cap="none" strike="noStrike"/>
                        <a:t>)</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F0000"/>
                          </a:solidFill>
                        </a:rPr>
                        <a:t>213.45</a:t>
                      </a:r>
                      <a:endParaRPr b="1" sz="12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F0000"/>
                          </a:solidFill>
                        </a:rPr>
                        <a:t>9.321</a:t>
                      </a:r>
                      <a:endParaRPr b="1" sz="12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F0000"/>
                          </a:solidFill>
                        </a:rPr>
                        <a:t>0.3980</a:t>
                      </a:r>
                      <a:endParaRPr b="1" sz="12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F0000"/>
                          </a:solidFill>
                        </a:rPr>
                        <a:t>0.7695</a:t>
                      </a:r>
                      <a:endParaRPr b="1" sz="12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F0000"/>
                          </a:solidFill>
                        </a:rPr>
                        <a:t>2.238</a:t>
                      </a:r>
                      <a:endParaRPr b="1" sz="12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200" u="none" cap="none" strike="noStrike">
                          <a:solidFill>
                            <a:srgbClr val="FF0000"/>
                          </a:solidFill>
                          <a:latin typeface="Calibri"/>
                          <a:ea typeface="Calibri"/>
                          <a:cs typeface="Calibri"/>
                          <a:sym typeface="Calibri"/>
                        </a:rPr>
                        <a:t>36.4%</a:t>
                      </a:r>
                      <a:endParaRPr b="1" sz="1200" u="none" cap="none" strike="noStrike">
                        <a:solidFill>
                          <a:srgbClr val="FF0000"/>
                        </a:solidFill>
                        <a:latin typeface="Calibri"/>
                        <a:ea typeface="Calibri"/>
                        <a:cs typeface="Calibri"/>
                        <a:sym typeface="Calibri"/>
                      </a:endParaRPr>
                    </a:p>
                  </a:txBody>
                  <a:tcPr marT="0" marB="0" marR="68575" marL="68575"/>
                </a:tc>
              </a:tr>
            </a:tbl>
          </a:graphicData>
        </a:graphic>
      </p:graphicFrame>
      <p:sp>
        <p:nvSpPr>
          <p:cNvPr id="338" name="Google Shape;338;p18"/>
          <p:cNvSpPr/>
          <p:nvPr/>
        </p:nvSpPr>
        <p:spPr>
          <a:xfrm>
            <a:off x="577678" y="1935856"/>
            <a:ext cx="5725795" cy="1169551"/>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TABLE. 3.</a:t>
            </a:r>
            <a:r>
              <a:rPr b="0" i="0" lang="en-US" sz="1400" u="none" cap="none" strike="noStrike">
                <a:solidFill>
                  <a:schemeClr val="dk1"/>
                </a:solidFill>
                <a:latin typeface="Calibri"/>
                <a:ea typeface="Calibri"/>
                <a:cs typeface="Calibri"/>
                <a:sym typeface="Calibri"/>
              </a:rPr>
              <a:t> Optical absorption enhancement, short circuit current density (J</a:t>
            </a:r>
            <a:r>
              <a:rPr b="0" baseline="-25000" i="0" lang="en-US" sz="1400" u="none" cap="none" strike="noStrike">
                <a:solidFill>
                  <a:schemeClr val="dk1"/>
                </a:solidFill>
                <a:latin typeface="Calibri"/>
                <a:ea typeface="Calibri"/>
                <a:cs typeface="Calibri"/>
                <a:sym typeface="Calibri"/>
              </a:rPr>
              <a:t>sc</a:t>
            </a:r>
            <a:r>
              <a:rPr b="0" i="0" lang="en-US" sz="1400" u="none" cap="none" strike="noStrike">
                <a:solidFill>
                  <a:schemeClr val="dk1"/>
                </a:solidFill>
                <a:latin typeface="Calibri"/>
                <a:ea typeface="Calibri"/>
                <a:cs typeface="Calibri"/>
                <a:sym typeface="Calibri"/>
              </a:rPr>
              <a:t>), open circuit voltage (V</a:t>
            </a:r>
            <a:r>
              <a:rPr b="0" baseline="-25000" i="0" lang="en-US" sz="1400" u="none" cap="none" strike="noStrike">
                <a:solidFill>
                  <a:schemeClr val="dk1"/>
                </a:solidFill>
                <a:latin typeface="Calibri"/>
                <a:ea typeface="Calibri"/>
                <a:cs typeface="Calibri"/>
                <a:sym typeface="Calibri"/>
              </a:rPr>
              <a:t>oc</a:t>
            </a:r>
            <a:r>
              <a:rPr b="0" i="0" lang="en-US" sz="1400" u="none" cap="none" strike="noStrike">
                <a:solidFill>
                  <a:schemeClr val="dk1"/>
                </a:solidFill>
                <a:latin typeface="Calibri"/>
                <a:ea typeface="Calibri"/>
                <a:cs typeface="Calibri"/>
                <a:sym typeface="Calibri"/>
              </a:rPr>
              <a:t>), output power, fill factor (FF) and efficiency (n) for bare silicon substrate, homogenous nanoparticle configuration (Ag), embedded core-shell nanoparticle configuration (Ag-SiO</a:t>
            </a:r>
            <a:r>
              <a:rPr b="0" baseline="-25000" i="0" lang="en-US" sz="1400" u="none" cap="none" strike="noStrike">
                <a:solidFill>
                  <a:schemeClr val="dk1"/>
                </a:solidFill>
                <a:latin typeface="Calibri"/>
                <a:ea typeface="Calibri"/>
                <a:cs typeface="Calibri"/>
                <a:sym typeface="Calibri"/>
              </a:rPr>
              <a:t>2</a:t>
            </a:r>
            <a:r>
              <a:rPr b="0" i="0" lang="en-US" sz="1400" u="none" cap="none" strike="noStrike">
                <a:solidFill>
                  <a:schemeClr val="dk1"/>
                </a:solidFill>
                <a:latin typeface="Calibri"/>
                <a:ea typeface="Calibri"/>
                <a:cs typeface="Calibri"/>
                <a:sym typeface="Calibri"/>
              </a:rPr>
              <a:t>), and “Sandwich” configuration (Ag-Si-AgSiO</a:t>
            </a:r>
            <a:r>
              <a:rPr b="0" baseline="-25000" i="0" lang="en-US" sz="1400" u="none" cap="none" strike="noStrike">
                <a:solidFill>
                  <a:schemeClr val="dk1"/>
                </a:solidFill>
                <a:latin typeface="Calibri"/>
                <a:ea typeface="Calibri"/>
                <a:cs typeface="Calibri"/>
                <a:sym typeface="Calibri"/>
              </a:rPr>
              <a:t>2</a:t>
            </a: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pic>
        <p:nvPicPr>
          <p:cNvPr id="339" name="Google Shape;339;p18"/>
          <p:cNvPicPr preferRelativeResize="0"/>
          <p:nvPr/>
        </p:nvPicPr>
        <p:blipFill rotWithShape="1">
          <a:blip r:embed="rId4">
            <a:alphaModFix/>
          </a:blip>
          <a:srcRect b="0" l="1955" r="8462" t="0"/>
          <a:stretch/>
        </p:blipFill>
        <p:spPr>
          <a:xfrm>
            <a:off x="6706072" y="1152136"/>
            <a:ext cx="4822948" cy="4105034"/>
          </a:xfrm>
          <a:prstGeom prst="rect">
            <a:avLst/>
          </a:prstGeom>
          <a:noFill/>
          <a:ln>
            <a:noFill/>
          </a:ln>
        </p:spPr>
      </p:pic>
      <p:sp>
        <p:nvSpPr>
          <p:cNvPr id="340" name="Google Shape;340;p18"/>
          <p:cNvSpPr txBox="1"/>
          <p:nvPr/>
        </p:nvSpPr>
        <p:spPr>
          <a:xfrm>
            <a:off x="6697363" y="5237694"/>
            <a:ext cx="4893275"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500">
                <a:solidFill>
                  <a:schemeClr val="dk1"/>
                </a:solidFill>
                <a:latin typeface="Calibri"/>
                <a:ea typeface="Calibri"/>
                <a:cs typeface="Calibri"/>
                <a:sym typeface="Calibri"/>
              </a:rPr>
              <a:t>Figure: Near-field images illustrating the electromagnetic field patterns for (a) Embedded core-shell nanoparticle configuration, and (b) Homogenous and core-shell nanoparticle in “Sandwich” configuration.</a:t>
            </a:r>
            <a:endParaRPr b="1" sz="15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9"/>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9"/>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9"/>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9"/>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a:p>
        </p:txBody>
      </p:sp>
      <p:pic>
        <p:nvPicPr>
          <p:cNvPr id="349" name="Google Shape;349;p19"/>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350" name="Google Shape;350;p19"/>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a:t>
            </a:r>
            <a:r>
              <a:rPr b="1" lang="en-US" sz="3600">
                <a:solidFill>
                  <a:srgbClr val="002060"/>
                </a:solidFill>
                <a:latin typeface="Calibri"/>
                <a:ea typeface="Calibri"/>
                <a:cs typeface="Calibri"/>
                <a:sym typeface="Calibri"/>
              </a:rPr>
              <a:t>(*UIU)</a:t>
            </a:r>
            <a:endParaRPr b="1" sz="3600">
              <a:solidFill>
                <a:srgbClr val="002060"/>
              </a:solidFill>
              <a:latin typeface="Calibri"/>
              <a:ea typeface="Calibri"/>
              <a:cs typeface="Calibri"/>
              <a:sym typeface="Calibri"/>
            </a:endParaRPr>
          </a:p>
        </p:txBody>
      </p:sp>
      <p:graphicFrame>
        <p:nvGraphicFramePr>
          <p:cNvPr id="351" name="Google Shape;351;p19"/>
          <p:cNvGraphicFramePr/>
          <p:nvPr/>
        </p:nvGraphicFramePr>
        <p:xfrm>
          <a:off x="499136" y="2230334"/>
          <a:ext cx="3000000" cy="3000000"/>
        </p:xfrm>
        <a:graphic>
          <a:graphicData uri="http://schemas.openxmlformats.org/drawingml/2006/table">
            <a:tbl>
              <a:tblPr bandRow="1" firstCol="1" firstRow="1">
                <a:noFill/>
                <a:tableStyleId>{D87956F9-2973-446C-9274-694A4FDD47C7}</a:tableStyleId>
              </a:tblPr>
              <a:tblGrid>
                <a:gridCol w="837075"/>
                <a:gridCol w="776825"/>
                <a:gridCol w="666825"/>
                <a:gridCol w="824250"/>
                <a:gridCol w="619400"/>
                <a:gridCol w="783975"/>
                <a:gridCol w="659675"/>
                <a:gridCol w="699850"/>
                <a:gridCol w="877100"/>
              </a:tblGrid>
              <a:tr h="314025">
                <a:tc rowSpan="2">
                  <a:txBody>
                    <a:bodyPr/>
                    <a:lstStyle/>
                    <a:p>
                      <a:pPr indent="0" lvl="0" marL="0" marR="0" rtl="0" algn="ctr">
                        <a:spcBef>
                          <a:spcPts val="0"/>
                        </a:spcBef>
                        <a:spcAft>
                          <a:spcPts val="0"/>
                        </a:spcAft>
                        <a:buNone/>
                      </a:pPr>
                      <a:r>
                        <a:rPr lang="en-US" sz="1500" u="none" cap="none" strike="noStrike"/>
                        <a:t>NP</a:t>
                      </a:r>
                      <a:endParaRPr sz="1500" u="none" cap="none" strike="noStrike">
                        <a:latin typeface="Times New Roman"/>
                        <a:ea typeface="Times New Roman"/>
                        <a:cs typeface="Times New Roman"/>
                        <a:sym typeface="Times New Roman"/>
                      </a:endParaRPr>
                    </a:p>
                  </a:txBody>
                  <a:tcPr marT="0" marB="0" marR="68575" marL="68575"/>
                </a:tc>
                <a:tc gridSpan="2">
                  <a:txBody>
                    <a:bodyPr/>
                    <a:lstStyle/>
                    <a:p>
                      <a:pPr indent="0" lvl="0" marL="0" marR="0" rtl="0" algn="ctr">
                        <a:spcBef>
                          <a:spcPts val="0"/>
                        </a:spcBef>
                        <a:spcAft>
                          <a:spcPts val="0"/>
                        </a:spcAft>
                        <a:buNone/>
                      </a:pPr>
                      <a:r>
                        <a:rPr lang="en-US" sz="1500" u="none" cap="none" strike="noStrike"/>
                        <a:t>2nm shell</a:t>
                      </a:r>
                      <a:endParaRPr sz="1500" u="none" cap="none" strike="noStrike">
                        <a:latin typeface="Times New Roman"/>
                        <a:ea typeface="Times New Roman"/>
                        <a:cs typeface="Times New Roman"/>
                        <a:sym typeface="Times New Roman"/>
                      </a:endParaRPr>
                    </a:p>
                  </a:txBody>
                  <a:tcPr marT="0" marB="0" marR="68575" marL="68575"/>
                </a:tc>
                <a:tc hMerge="1"/>
                <a:tc gridSpan="2">
                  <a:txBody>
                    <a:bodyPr/>
                    <a:lstStyle/>
                    <a:p>
                      <a:pPr indent="0" lvl="0" marL="0" marR="0" rtl="0" algn="ctr">
                        <a:spcBef>
                          <a:spcPts val="0"/>
                        </a:spcBef>
                        <a:spcAft>
                          <a:spcPts val="0"/>
                        </a:spcAft>
                        <a:buNone/>
                      </a:pPr>
                      <a:r>
                        <a:rPr lang="en-US" sz="1500" u="none" cap="none" strike="noStrike"/>
                        <a:t>5nm shell</a:t>
                      </a:r>
                      <a:endParaRPr sz="1500" u="none" cap="none" strike="noStrike">
                        <a:latin typeface="Times New Roman"/>
                        <a:ea typeface="Times New Roman"/>
                        <a:cs typeface="Times New Roman"/>
                        <a:sym typeface="Times New Roman"/>
                      </a:endParaRPr>
                    </a:p>
                  </a:txBody>
                  <a:tcPr marT="0" marB="0" marR="68575" marL="68575"/>
                </a:tc>
                <a:tc hMerge="1"/>
                <a:tc gridSpan="2">
                  <a:txBody>
                    <a:bodyPr/>
                    <a:lstStyle/>
                    <a:p>
                      <a:pPr indent="0" lvl="0" marL="0" marR="0" rtl="0" algn="ctr">
                        <a:spcBef>
                          <a:spcPts val="0"/>
                        </a:spcBef>
                        <a:spcAft>
                          <a:spcPts val="0"/>
                        </a:spcAft>
                        <a:buNone/>
                      </a:pPr>
                      <a:r>
                        <a:rPr lang="en-US" sz="1500" u="none" cap="none" strike="noStrike"/>
                        <a:t>8nm shell</a:t>
                      </a:r>
                      <a:endParaRPr sz="1500" u="none" cap="none" strike="noStrike">
                        <a:latin typeface="Times New Roman"/>
                        <a:ea typeface="Times New Roman"/>
                        <a:cs typeface="Times New Roman"/>
                        <a:sym typeface="Times New Roman"/>
                      </a:endParaRPr>
                    </a:p>
                  </a:txBody>
                  <a:tcPr marT="0" marB="0" marR="68575" marL="68575"/>
                </a:tc>
                <a:tc hMerge="1"/>
                <a:tc gridSpan="2">
                  <a:txBody>
                    <a:bodyPr/>
                    <a:lstStyle/>
                    <a:p>
                      <a:pPr indent="0" lvl="0" marL="0" marR="0" rtl="0" algn="ctr">
                        <a:spcBef>
                          <a:spcPts val="0"/>
                        </a:spcBef>
                        <a:spcAft>
                          <a:spcPts val="0"/>
                        </a:spcAft>
                        <a:buNone/>
                      </a:pPr>
                      <a:r>
                        <a:rPr lang="en-US" sz="1500" u="none" cap="none" strike="noStrike"/>
                        <a:t>10nm shell</a:t>
                      </a:r>
                      <a:endParaRPr sz="1500" u="none" cap="none" strike="noStrike">
                        <a:latin typeface="Times New Roman"/>
                        <a:ea typeface="Times New Roman"/>
                        <a:cs typeface="Times New Roman"/>
                        <a:sym typeface="Times New Roman"/>
                      </a:endParaRPr>
                    </a:p>
                  </a:txBody>
                  <a:tcPr marT="0" marB="0" marR="68575" marL="68575"/>
                </a:tc>
                <a:tc hMerge="1"/>
              </a:tr>
              <a:tr h="280125">
                <a:tc vMerge="1"/>
                <a:tc>
                  <a:txBody>
                    <a:bodyPr/>
                    <a:lstStyle/>
                    <a:p>
                      <a:pPr indent="0" lvl="0" marL="0" marR="0" rtl="0" algn="ctr">
                        <a:spcBef>
                          <a:spcPts val="0"/>
                        </a:spcBef>
                        <a:spcAft>
                          <a:spcPts val="0"/>
                        </a:spcAft>
                        <a:buNone/>
                      </a:pPr>
                      <a:r>
                        <a:rPr b="1" lang="en-US" sz="1500" u="none" cap="none" strike="noStrike"/>
                        <a:t>g</a:t>
                      </a:r>
                      <a:endParaRPr b="1"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t>J</a:t>
                      </a:r>
                      <a:r>
                        <a:rPr b="1" baseline="-25000" lang="en-US" sz="1500" u="none" cap="none" strike="noStrike"/>
                        <a:t>sc</a:t>
                      </a:r>
                      <a:endParaRPr b="1"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t>g</a:t>
                      </a:r>
                      <a:endParaRPr b="1"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t>J</a:t>
                      </a:r>
                      <a:r>
                        <a:rPr b="1" baseline="-25000" lang="en-US" sz="1500" u="none" cap="none" strike="noStrike"/>
                        <a:t>sc</a:t>
                      </a:r>
                      <a:endParaRPr b="1"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t>g</a:t>
                      </a:r>
                      <a:endParaRPr b="1"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t>J</a:t>
                      </a:r>
                      <a:r>
                        <a:rPr b="1" baseline="-25000" lang="en-US" sz="1500" u="none" cap="none" strike="noStrike"/>
                        <a:t>sc</a:t>
                      </a:r>
                      <a:endParaRPr b="1"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t>g</a:t>
                      </a:r>
                      <a:endParaRPr b="1"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t>J</a:t>
                      </a:r>
                      <a:r>
                        <a:rPr b="1" baseline="-25000" lang="en-US" sz="1500" u="none" cap="none" strike="noStrike"/>
                        <a:t>sc</a:t>
                      </a:r>
                      <a:endParaRPr b="1" sz="1500" u="none" cap="none" strike="noStrike">
                        <a:latin typeface="Times New Roman"/>
                        <a:ea typeface="Times New Roman"/>
                        <a:cs typeface="Times New Roman"/>
                        <a:sym typeface="Times New Roman"/>
                      </a:endParaRPr>
                    </a:p>
                  </a:txBody>
                  <a:tcPr marT="0" marB="0" marR="68575" marL="68575"/>
                </a:tc>
              </a:tr>
              <a:tr h="279125">
                <a:tc>
                  <a:txBody>
                    <a:bodyPr/>
                    <a:lstStyle/>
                    <a:p>
                      <a:pPr indent="0" lvl="0" marL="0" marR="0" rtl="0" algn="ctr">
                        <a:spcBef>
                          <a:spcPts val="0"/>
                        </a:spcBef>
                        <a:spcAft>
                          <a:spcPts val="0"/>
                        </a:spcAft>
                        <a:buNone/>
                      </a:pPr>
                      <a:r>
                        <a:rPr lang="en-US" sz="1500" u="none" cap="none" strike="noStrike"/>
                        <a:t>Cube</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288</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solidFill>
                            <a:srgbClr val="FF0000"/>
                          </a:solidFill>
                        </a:rPr>
                        <a:t>2.68</a:t>
                      </a:r>
                      <a:endParaRPr b="1" sz="15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287</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2.55</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293</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2.67</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303</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2.54</a:t>
                      </a:r>
                      <a:endParaRPr sz="1500" u="none" cap="none" strike="noStrike">
                        <a:latin typeface="Times New Roman"/>
                        <a:ea typeface="Times New Roman"/>
                        <a:cs typeface="Times New Roman"/>
                        <a:sym typeface="Times New Roman"/>
                      </a:endParaRPr>
                    </a:p>
                  </a:txBody>
                  <a:tcPr marT="0" marB="0" marR="68575" marL="68575"/>
                </a:tc>
              </a:tr>
              <a:tr h="418700">
                <a:tc>
                  <a:txBody>
                    <a:bodyPr/>
                    <a:lstStyle/>
                    <a:p>
                      <a:pPr indent="0" lvl="0" marL="0" marR="0" rtl="0" algn="ctr">
                        <a:spcBef>
                          <a:spcPts val="0"/>
                        </a:spcBef>
                        <a:spcAft>
                          <a:spcPts val="0"/>
                        </a:spcAft>
                        <a:buNone/>
                      </a:pPr>
                      <a:r>
                        <a:rPr lang="en-US" sz="1500" u="none" cap="none" strike="noStrike"/>
                        <a:t>Cylinder</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305</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solidFill>
                            <a:srgbClr val="FF0000"/>
                          </a:solidFill>
                        </a:rPr>
                        <a:t>2.44</a:t>
                      </a:r>
                      <a:endParaRPr b="1" sz="15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302</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2.33</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309</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2.30</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324</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2.25</a:t>
                      </a:r>
                      <a:endParaRPr sz="1500" u="none" cap="none" strike="noStrike">
                        <a:latin typeface="Times New Roman"/>
                        <a:ea typeface="Times New Roman"/>
                        <a:cs typeface="Times New Roman"/>
                        <a:sym typeface="Times New Roman"/>
                      </a:endParaRPr>
                    </a:p>
                  </a:txBody>
                  <a:tcPr marT="0" marB="0" marR="68575" marL="68575"/>
                </a:tc>
              </a:tr>
              <a:tr h="369025">
                <a:tc>
                  <a:txBody>
                    <a:bodyPr/>
                    <a:lstStyle/>
                    <a:p>
                      <a:pPr indent="0" lvl="0" marL="0" marR="0" rtl="0" algn="ctr">
                        <a:spcBef>
                          <a:spcPts val="0"/>
                        </a:spcBef>
                        <a:spcAft>
                          <a:spcPts val="0"/>
                        </a:spcAft>
                        <a:buNone/>
                      </a:pPr>
                      <a:r>
                        <a:rPr lang="en-US" sz="1500" u="none" cap="none" strike="noStrike"/>
                        <a:t>Pyramid</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255</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2.79</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254</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solidFill>
                            <a:srgbClr val="FF0000"/>
                          </a:solidFill>
                        </a:rPr>
                        <a:t>3.03</a:t>
                      </a:r>
                      <a:endParaRPr b="1" sz="15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252</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2.26</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251</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2.03</a:t>
                      </a:r>
                      <a:endParaRPr sz="1500" u="none" cap="none" strike="noStrike">
                        <a:latin typeface="Times New Roman"/>
                        <a:ea typeface="Times New Roman"/>
                        <a:cs typeface="Times New Roman"/>
                        <a:sym typeface="Times New Roman"/>
                      </a:endParaRPr>
                    </a:p>
                  </a:txBody>
                  <a:tcPr marT="0" marB="0" marR="68575" marL="68575"/>
                </a:tc>
              </a:tr>
              <a:tr h="279125">
                <a:tc>
                  <a:txBody>
                    <a:bodyPr/>
                    <a:lstStyle/>
                    <a:p>
                      <a:pPr indent="0" lvl="0" marL="0" marR="0" rtl="0" algn="ctr">
                        <a:spcBef>
                          <a:spcPts val="0"/>
                        </a:spcBef>
                        <a:spcAft>
                          <a:spcPts val="0"/>
                        </a:spcAft>
                        <a:buNone/>
                      </a:pPr>
                      <a:r>
                        <a:rPr lang="en-US" sz="1500" u="none" cap="none" strike="noStrike"/>
                        <a:t>Sphere</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182</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1.99</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175</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solidFill>
                            <a:srgbClr val="FF0000"/>
                          </a:solidFill>
                        </a:rPr>
                        <a:t>2.01</a:t>
                      </a:r>
                      <a:endParaRPr b="1" sz="15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172</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1.89</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171</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1.85</a:t>
                      </a:r>
                      <a:endParaRPr sz="1500" u="none" cap="none" strike="noStrike">
                        <a:latin typeface="Times New Roman"/>
                        <a:ea typeface="Times New Roman"/>
                        <a:cs typeface="Times New Roman"/>
                        <a:sym typeface="Times New Roman"/>
                      </a:endParaRPr>
                    </a:p>
                  </a:txBody>
                  <a:tcPr marT="0" marB="0" marR="68575" marL="68575"/>
                </a:tc>
              </a:tr>
              <a:tr h="418700">
                <a:tc>
                  <a:txBody>
                    <a:bodyPr/>
                    <a:lstStyle/>
                    <a:p>
                      <a:pPr indent="0" lvl="0" marL="0" marR="0" rtl="0" algn="ctr">
                        <a:spcBef>
                          <a:spcPts val="0"/>
                        </a:spcBef>
                        <a:spcAft>
                          <a:spcPts val="0"/>
                        </a:spcAft>
                        <a:buNone/>
                      </a:pPr>
                      <a:r>
                        <a:rPr lang="en-US" sz="1500" u="none" cap="none" strike="noStrike"/>
                        <a:t>Spheroid</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192</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US" sz="1500" u="none" cap="none" strike="noStrike">
                          <a:solidFill>
                            <a:srgbClr val="FF0000"/>
                          </a:solidFill>
                        </a:rPr>
                        <a:t>1.97</a:t>
                      </a:r>
                      <a:endParaRPr b="1" sz="1500" u="none" cap="none" strike="noStrike">
                        <a:solidFill>
                          <a:srgbClr val="FF0000"/>
                        </a:solidFill>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192</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1.83</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189</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1.50</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189</a:t>
                      </a:r>
                      <a:endParaRPr sz="15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500" u="none" cap="none" strike="noStrike"/>
                        <a:t>1.77</a:t>
                      </a:r>
                      <a:endParaRPr sz="1500" u="none" cap="none" strike="noStrike">
                        <a:latin typeface="Times New Roman"/>
                        <a:ea typeface="Times New Roman"/>
                        <a:cs typeface="Times New Roman"/>
                        <a:sym typeface="Times New Roman"/>
                      </a:endParaRPr>
                    </a:p>
                  </a:txBody>
                  <a:tcPr marT="0" marB="0" marR="68575" marL="68575"/>
                </a:tc>
              </a:tr>
            </a:tbl>
          </a:graphicData>
        </a:graphic>
      </p:graphicFrame>
      <p:sp>
        <p:nvSpPr>
          <p:cNvPr id="352" name="Google Shape;352;p19"/>
          <p:cNvSpPr txBox="1"/>
          <p:nvPr/>
        </p:nvSpPr>
        <p:spPr>
          <a:xfrm>
            <a:off x="465619" y="1491914"/>
            <a:ext cx="7175241" cy="50783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lang="en-US" sz="1500" cap="small">
                <a:solidFill>
                  <a:schemeClr val="dk1"/>
                </a:solidFill>
                <a:latin typeface="Calibri"/>
                <a:ea typeface="Calibri"/>
                <a:cs typeface="Calibri"/>
                <a:sym typeface="Calibri"/>
              </a:rPr>
              <a:t>table: optical absorption enhancement </a:t>
            </a:r>
            <a:r>
              <a:rPr lang="en-US" sz="1500">
                <a:solidFill>
                  <a:schemeClr val="dk1"/>
                </a:solidFill>
                <a:latin typeface="Calibri"/>
                <a:ea typeface="Calibri"/>
                <a:cs typeface="Calibri"/>
                <a:sym typeface="Calibri"/>
              </a:rPr>
              <a:t>(g)</a:t>
            </a:r>
            <a:r>
              <a:rPr lang="en-US" sz="1500" cap="small">
                <a:solidFill>
                  <a:schemeClr val="dk1"/>
                </a:solidFill>
                <a:latin typeface="Calibri"/>
                <a:ea typeface="Calibri"/>
                <a:cs typeface="Calibri"/>
                <a:sym typeface="Calibri"/>
              </a:rPr>
              <a:t> and short-circuit current density (j</a:t>
            </a:r>
            <a:r>
              <a:rPr baseline="-25000" lang="en-US" sz="1500" cap="small">
                <a:solidFill>
                  <a:schemeClr val="dk1"/>
                </a:solidFill>
                <a:latin typeface="Calibri"/>
                <a:ea typeface="Calibri"/>
                <a:cs typeface="Calibri"/>
                <a:sym typeface="Calibri"/>
              </a:rPr>
              <a:t>sc</a:t>
            </a:r>
            <a:r>
              <a:rPr lang="en-US" sz="1500" cap="small">
                <a:solidFill>
                  <a:schemeClr val="dk1"/>
                </a:solidFill>
                <a:latin typeface="Calibri"/>
                <a:ea typeface="Calibri"/>
                <a:cs typeface="Calibri"/>
                <a:sym typeface="Calibri"/>
              </a:rPr>
              <a:t>) in a/m</a:t>
            </a:r>
            <a:r>
              <a:rPr baseline="30000" lang="en-US" sz="1500" cap="small">
                <a:solidFill>
                  <a:schemeClr val="dk1"/>
                </a:solidFill>
                <a:latin typeface="Calibri"/>
                <a:ea typeface="Calibri"/>
                <a:cs typeface="Calibri"/>
                <a:sym typeface="Calibri"/>
              </a:rPr>
              <a:t>2</a:t>
            </a:r>
            <a:r>
              <a:rPr lang="en-US" sz="1500" cap="small">
                <a:solidFill>
                  <a:schemeClr val="dk1"/>
                </a:solidFill>
                <a:latin typeface="Calibri"/>
                <a:ea typeface="Calibri"/>
                <a:cs typeface="Calibri"/>
                <a:sym typeface="Calibri"/>
              </a:rPr>
              <a:t> </a:t>
            </a:r>
            <a:r>
              <a:rPr b="1" lang="en-US" sz="1500" cap="small">
                <a:solidFill>
                  <a:schemeClr val="dk1"/>
                </a:solidFill>
                <a:latin typeface="Calibri"/>
                <a:ea typeface="Calibri"/>
                <a:cs typeface="Calibri"/>
                <a:sym typeface="Calibri"/>
              </a:rPr>
              <a:t>for core-shell particles with varying shell thickness </a:t>
            </a:r>
            <a:r>
              <a:rPr lang="en-US" sz="1500" cap="small">
                <a:solidFill>
                  <a:schemeClr val="dk1"/>
                </a:solidFill>
                <a:latin typeface="Calibri"/>
                <a:ea typeface="Calibri"/>
                <a:cs typeface="Calibri"/>
                <a:sym typeface="Calibri"/>
              </a:rPr>
              <a:t> </a:t>
            </a:r>
            <a:endParaRPr/>
          </a:p>
        </p:txBody>
      </p:sp>
      <p:pic>
        <p:nvPicPr>
          <p:cNvPr descr="Diagram&#10;&#10;Description automatically generated" id="353" name="Google Shape;353;p19"/>
          <p:cNvPicPr preferRelativeResize="0"/>
          <p:nvPr/>
        </p:nvPicPr>
        <p:blipFill rotWithShape="1">
          <a:blip r:embed="rId4">
            <a:alphaModFix/>
          </a:blip>
          <a:srcRect b="9290" l="0" r="625" t="19013"/>
          <a:stretch/>
        </p:blipFill>
        <p:spPr>
          <a:xfrm>
            <a:off x="8260080" y="1166637"/>
            <a:ext cx="3332250" cy="2576791"/>
          </a:xfrm>
          <a:prstGeom prst="rect">
            <a:avLst/>
          </a:prstGeom>
          <a:noFill/>
          <a:ln>
            <a:noFill/>
          </a:ln>
        </p:spPr>
      </p:pic>
      <p:pic>
        <p:nvPicPr>
          <p:cNvPr id="354" name="Google Shape;354;p19"/>
          <p:cNvPicPr preferRelativeResize="0"/>
          <p:nvPr/>
        </p:nvPicPr>
        <p:blipFill rotWithShape="1">
          <a:blip r:embed="rId5">
            <a:alphaModFix/>
          </a:blip>
          <a:srcRect b="11943" l="0" r="0" t="9399"/>
          <a:stretch/>
        </p:blipFill>
        <p:spPr>
          <a:xfrm>
            <a:off x="8061959" y="3665627"/>
            <a:ext cx="3750289" cy="267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2"/>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2"/>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Jawad Hasan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sp>
        <p:nvSpPr>
          <p:cNvPr id="106" name="Google Shape;106;p2"/>
          <p:cNvSpPr txBox="1"/>
          <p:nvPr/>
        </p:nvSpPr>
        <p:spPr>
          <a:xfrm>
            <a:off x="844812" y="1112773"/>
            <a:ext cx="10680659" cy="5324535"/>
          </a:xfrm>
          <a:prstGeom prst="rect">
            <a:avLst/>
          </a:prstGeom>
          <a:noFill/>
          <a:ln>
            <a:noFill/>
          </a:ln>
        </p:spPr>
        <p:txBody>
          <a:bodyPr anchorCtr="0" anchor="t" bIns="45700" lIns="91425" spcFirstLastPara="1" rIns="91425" wrap="square" tIns="45700">
            <a:spAutoFit/>
          </a:bodyPr>
          <a:lstStyle/>
          <a:p>
            <a:pPr indent="-575945" lvl="0" marL="575945" marR="0" rtl="0" algn="l">
              <a:spcBef>
                <a:spcPts val="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Background and Motivation</a:t>
            </a:r>
            <a:endParaRPr sz="2000">
              <a:solidFill>
                <a:schemeClr val="dk1"/>
              </a:solidFill>
              <a:latin typeface="Calibri"/>
              <a:ea typeface="Calibri"/>
              <a:cs typeface="Calibri"/>
              <a:sym typeface="Calibri"/>
            </a:endParaRPr>
          </a:p>
          <a:p>
            <a:pPr indent="-457200" lvl="1" marL="1033462" marR="0" rtl="0" algn="l">
              <a:spcBef>
                <a:spcPts val="0"/>
              </a:spcBef>
              <a:spcAft>
                <a:spcPts val="0"/>
              </a:spcAft>
              <a:buClr>
                <a:srgbClr val="002060"/>
              </a:buClr>
              <a:buSzPts val="2400"/>
              <a:buFont typeface="Noto Sans Symbols"/>
              <a:buChar char="⮚"/>
            </a:pPr>
            <a:r>
              <a:rPr b="0" i="0" lang="en-US" sz="2000" u="none" cap="none" strike="noStrike">
                <a:solidFill>
                  <a:srgbClr val="002060"/>
                </a:solidFill>
                <a:latin typeface="Calibri"/>
                <a:ea typeface="Calibri"/>
                <a:cs typeface="Calibri"/>
                <a:sym typeface="Calibri"/>
              </a:rPr>
              <a:t>Solar cell</a:t>
            </a:r>
            <a:endParaRPr/>
          </a:p>
          <a:p>
            <a:pPr indent="-457200" lvl="1" marL="1033462" marR="0" rtl="0" algn="l">
              <a:spcBef>
                <a:spcPts val="0"/>
              </a:spcBef>
              <a:spcAft>
                <a:spcPts val="0"/>
              </a:spcAft>
              <a:buClr>
                <a:srgbClr val="002060"/>
              </a:buClr>
              <a:buSzPts val="2400"/>
              <a:buFont typeface="Noto Sans Symbols"/>
              <a:buChar char="⮚"/>
            </a:pPr>
            <a:r>
              <a:rPr b="0" i="0" lang="en-US" sz="2000" u="none" cap="none" strike="noStrike">
                <a:solidFill>
                  <a:srgbClr val="002060"/>
                </a:solidFill>
                <a:latin typeface="Calibri"/>
                <a:ea typeface="Calibri"/>
                <a:cs typeface="Calibri"/>
                <a:sym typeface="Calibri"/>
              </a:rPr>
              <a:t>Existing PV technologies (Problems and Solutions).</a:t>
            </a:r>
            <a:endParaRPr b="0" i="0" sz="2000" u="none" cap="none" strike="noStrike">
              <a:solidFill>
                <a:schemeClr val="dk1"/>
              </a:solidFill>
              <a:latin typeface="Calibri"/>
              <a:ea typeface="Calibri"/>
              <a:cs typeface="Calibri"/>
              <a:sym typeface="Calibri"/>
            </a:endParaRPr>
          </a:p>
          <a:p>
            <a:pPr indent="-457200" lvl="1" marL="1033462" marR="0" rtl="0" algn="l">
              <a:spcBef>
                <a:spcPts val="0"/>
              </a:spcBef>
              <a:spcAft>
                <a:spcPts val="0"/>
              </a:spcAft>
              <a:buClr>
                <a:srgbClr val="002060"/>
              </a:buClr>
              <a:buSzPts val="2400"/>
              <a:buFont typeface="Noto Sans Symbols"/>
              <a:buChar char="⮚"/>
            </a:pPr>
            <a:r>
              <a:rPr b="0" i="0" lang="en-US" sz="2000" u="none" cap="none" strike="noStrike">
                <a:solidFill>
                  <a:srgbClr val="002060"/>
                </a:solidFill>
                <a:latin typeface="Calibri"/>
                <a:ea typeface="Calibri"/>
                <a:cs typeface="Calibri"/>
                <a:sym typeface="Calibri"/>
              </a:rPr>
              <a:t>Understanding and Utilizing Hybrid Plasmonic Nanostructures.</a:t>
            </a:r>
            <a:endParaRPr/>
          </a:p>
          <a:p>
            <a:pPr indent="-575945" lvl="0" marL="575945" marR="0" rtl="0" algn="l">
              <a:spcBef>
                <a:spcPts val="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Problem Statement, Objectives and Addressing complex engineering problems and activities</a:t>
            </a:r>
            <a:endParaRPr/>
          </a:p>
          <a:p>
            <a:pPr indent="-575945" lvl="0" marL="575945" marR="0" rtl="0" algn="l">
              <a:spcBef>
                <a:spcPts val="120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Research Methodology and Proposed Simulation Setup</a:t>
            </a:r>
            <a:endParaRPr/>
          </a:p>
          <a:p>
            <a:pPr indent="-575945" lvl="0" marL="575945" marR="0" rtl="0" algn="l">
              <a:spcBef>
                <a:spcPts val="120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Modeling of Nanoparticle Configurations </a:t>
            </a:r>
            <a:endParaRPr/>
          </a:p>
          <a:p>
            <a:pPr indent="-575945" lvl="0" marL="575945" marR="0" rtl="0" algn="l">
              <a:spcBef>
                <a:spcPts val="120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Performance Parameters</a:t>
            </a:r>
            <a:endParaRPr/>
          </a:p>
          <a:p>
            <a:pPr indent="-575945" lvl="0" marL="575945" marR="0" rtl="0" algn="l">
              <a:spcBef>
                <a:spcPts val="120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Results and Analysis</a:t>
            </a:r>
            <a:endParaRPr/>
          </a:p>
          <a:p>
            <a:pPr indent="-575945" lvl="0" marL="575945" marR="0" rtl="0" algn="l">
              <a:spcBef>
                <a:spcPts val="120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Impact of Project on Environment and Sustainability</a:t>
            </a:r>
            <a:endParaRPr/>
          </a:p>
          <a:p>
            <a:pPr indent="-575945" lvl="0" marL="575945" marR="0" rtl="0" algn="l">
              <a:spcBef>
                <a:spcPts val="120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Limitations</a:t>
            </a:r>
            <a:endParaRPr/>
          </a:p>
          <a:p>
            <a:pPr indent="-575945" lvl="0" marL="575945" marR="0" rtl="0" algn="l">
              <a:spcBef>
                <a:spcPts val="120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Summary</a:t>
            </a:r>
            <a:endParaRPr/>
          </a:p>
          <a:p>
            <a:pPr indent="-575945" lvl="0" marL="575945" marR="0" rtl="0" algn="l">
              <a:spcBef>
                <a:spcPts val="1200"/>
              </a:spcBef>
              <a:spcAft>
                <a:spcPts val="0"/>
              </a:spcAft>
              <a:buClr>
                <a:srgbClr val="002060"/>
              </a:buClr>
              <a:buSzPts val="2000"/>
              <a:buFont typeface="Noto Sans Symbols"/>
              <a:buChar char="❑"/>
            </a:pPr>
            <a:r>
              <a:rPr b="1" lang="en-US" sz="2000">
                <a:solidFill>
                  <a:srgbClr val="002060"/>
                </a:solidFill>
                <a:latin typeface="Calibri"/>
                <a:ea typeface="Calibri"/>
                <a:cs typeface="Calibri"/>
                <a:sym typeface="Calibri"/>
              </a:rPr>
              <a:t>Future Works</a:t>
            </a:r>
            <a:endParaRPr/>
          </a:p>
        </p:txBody>
      </p:sp>
      <p:sp>
        <p:nvSpPr>
          <p:cNvPr id="107" name="Google Shape;107;p2"/>
          <p:cNvSpPr txBox="1"/>
          <p:nvPr/>
        </p:nvSpPr>
        <p:spPr>
          <a:xfrm>
            <a:off x="931238" y="75897"/>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Arial"/>
                <a:ea typeface="Arial"/>
                <a:cs typeface="Arial"/>
                <a:sym typeface="Arial"/>
              </a:rPr>
              <a:t>Outline</a:t>
            </a:r>
            <a:endParaRPr/>
          </a:p>
        </p:txBody>
      </p:sp>
      <p:pic>
        <p:nvPicPr>
          <p:cNvPr id="108" name="Google Shape;108;p2"/>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0"/>
          <p:cNvSpPr/>
          <p:nvPr/>
        </p:nvSpPr>
        <p:spPr>
          <a:xfrm>
            <a:off x="6075829" y="1212477"/>
            <a:ext cx="4997822" cy="4605616"/>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932329" y="1234889"/>
            <a:ext cx="4997822" cy="4605616"/>
          </a:xfrm>
          <a:prstGeom prst="rect">
            <a:avLst/>
          </a:prstGeom>
          <a:solidFill>
            <a:srgbClr val="D0CEC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0"/>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20"/>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20"/>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365" name="Google Shape;365;p20"/>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366" name="Google Shape;366;p20"/>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a:t>
            </a:r>
            <a:r>
              <a:rPr b="1" lang="en-US" sz="3600">
                <a:solidFill>
                  <a:srgbClr val="002060"/>
                </a:solidFill>
                <a:latin typeface="Calibri"/>
                <a:ea typeface="Calibri"/>
                <a:cs typeface="Calibri"/>
                <a:sym typeface="Calibri"/>
              </a:rPr>
              <a:t>(*UIU)</a:t>
            </a:r>
            <a:endParaRPr b="1" sz="3600">
              <a:solidFill>
                <a:srgbClr val="002060"/>
              </a:solidFill>
              <a:latin typeface="Calibri"/>
              <a:ea typeface="Calibri"/>
              <a:cs typeface="Calibri"/>
              <a:sym typeface="Calibri"/>
            </a:endParaRPr>
          </a:p>
        </p:txBody>
      </p:sp>
      <p:sp>
        <p:nvSpPr>
          <p:cNvPr id="367" name="Google Shape;367;p20"/>
          <p:cNvSpPr txBox="1"/>
          <p:nvPr/>
        </p:nvSpPr>
        <p:spPr>
          <a:xfrm>
            <a:off x="935419" y="4645999"/>
            <a:ext cx="4987344"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Figure: Extinction spectra for various shapes of Core-Shell (Ag-SiO</a:t>
            </a:r>
            <a:r>
              <a:rPr b="1" baseline="-25000" lang="en-US" sz="1800">
                <a:solidFill>
                  <a:schemeClr val="dk1"/>
                </a:solidFill>
                <a:latin typeface="Calibri"/>
                <a:ea typeface="Calibri"/>
                <a:cs typeface="Calibri"/>
                <a:sym typeface="Calibri"/>
              </a:rPr>
              <a:t>2</a:t>
            </a:r>
            <a:r>
              <a:rPr b="1" lang="en-US" sz="1800">
                <a:solidFill>
                  <a:schemeClr val="dk1"/>
                </a:solidFill>
                <a:latin typeface="Calibri"/>
                <a:ea typeface="Calibri"/>
                <a:cs typeface="Calibri"/>
                <a:sym typeface="Calibri"/>
              </a:rPr>
              <a:t>) nanoparticle with a constant core volume of 5.23*10</a:t>
            </a:r>
            <a:r>
              <a:rPr b="1" baseline="30000" lang="en-US" sz="1800">
                <a:solidFill>
                  <a:schemeClr val="dk1"/>
                </a:solidFill>
                <a:latin typeface="Calibri"/>
                <a:ea typeface="Calibri"/>
                <a:cs typeface="Calibri"/>
                <a:sym typeface="Calibri"/>
              </a:rPr>
              <a:t>6</a:t>
            </a:r>
            <a:r>
              <a:rPr b="1" lang="en-US" sz="1800">
                <a:solidFill>
                  <a:schemeClr val="dk1"/>
                </a:solidFill>
                <a:latin typeface="Calibri"/>
                <a:ea typeface="Calibri"/>
                <a:cs typeface="Calibri"/>
                <a:sym typeface="Calibri"/>
              </a:rPr>
              <a:t> nm</a:t>
            </a:r>
            <a:r>
              <a:rPr b="1" baseline="30000" lang="en-US" sz="1800">
                <a:solidFill>
                  <a:schemeClr val="dk1"/>
                </a:solidFill>
                <a:latin typeface="Calibri"/>
                <a:ea typeface="Calibri"/>
                <a:cs typeface="Calibri"/>
                <a:sym typeface="Calibri"/>
              </a:rPr>
              <a:t>3</a:t>
            </a:r>
            <a:r>
              <a:rPr b="1" lang="en-US" sz="18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p:txBody>
      </p:sp>
      <p:sp>
        <p:nvSpPr>
          <p:cNvPr id="368" name="Google Shape;368;p20"/>
          <p:cNvSpPr txBox="1"/>
          <p:nvPr/>
        </p:nvSpPr>
        <p:spPr>
          <a:xfrm>
            <a:off x="6176806" y="4706005"/>
            <a:ext cx="4781701"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Figure: Shift in the plasmon resonance wavelength for a spherical Ag core-silica shell NP as a function of the shell thickness</a:t>
            </a:r>
            <a:endParaRPr b="1" sz="1800">
              <a:solidFill>
                <a:schemeClr val="dk1"/>
              </a:solidFill>
              <a:latin typeface="Calibri"/>
              <a:ea typeface="Calibri"/>
              <a:cs typeface="Calibri"/>
              <a:sym typeface="Calibri"/>
            </a:endParaRPr>
          </a:p>
        </p:txBody>
      </p:sp>
      <p:pic>
        <p:nvPicPr>
          <p:cNvPr id="369" name="Google Shape;369;p20"/>
          <p:cNvPicPr preferRelativeResize="0"/>
          <p:nvPr/>
        </p:nvPicPr>
        <p:blipFill rotWithShape="1">
          <a:blip r:embed="rId4">
            <a:alphaModFix/>
          </a:blip>
          <a:srcRect b="0" l="0" r="4347" t="0"/>
          <a:stretch/>
        </p:blipFill>
        <p:spPr>
          <a:xfrm>
            <a:off x="1012137" y="1310640"/>
            <a:ext cx="4828825" cy="3329536"/>
          </a:xfrm>
          <a:prstGeom prst="rect">
            <a:avLst/>
          </a:prstGeom>
          <a:noFill/>
          <a:ln>
            <a:noFill/>
          </a:ln>
        </p:spPr>
      </p:pic>
      <p:pic>
        <p:nvPicPr>
          <p:cNvPr id="370" name="Google Shape;370;p20"/>
          <p:cNvPicPr preferRelativeResize="0"/>
          <p:nvPr/>
        </p:nvPicPr>
        <p:blipFill rotWithShape="1">
          <a:blip r:embed="rId5">
            <a:alphaModFix/>
          </a:blip>
          <a:srcRect b="0" l="3506" r="6432" t="5367"/>
          <a:stretch/>
        </p:blipFill>
        <p:spPr>
          <a:xfrm>
            <a:off x="6188208" y="1310640"/>
            <a:ext cx="4781700" cy="33295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1"/>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21"/>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21"/>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21"/>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379" name="Google Shape;379;p21"/>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380" name="Google Shape;380;p21"/>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a:t>
            </a:r>
            <a:r>
              <a:rPr b="1" lang="en-US" sz="3600">
                <a:solidFill>
                  <a:srgbClr val="002060"/>
                </a:solidFill>
                <a:latin typeface="Calibri"/>
                <a:ea typeface="Calibri"/>
                <a:cs typeface="Calibri"/>
                <a:sym typeface="Calibri"/>
              </a:rPr>
              <a:t>(*UIU)</a:t>
            </a:r>
            <a:endParaRPr b="1" sz="3600">
              <a:solidFill>
                <a:srgbClr val="002060"/>
              </a:solidFill>
              <a:latin typeface="Calibri"/>
              <a:ea typeface="Calibri"/>
              <a:cs typeface="Calibri"/>
              <a:sym typeface="Calibri"/>
            </a:endParaRPr>
          </a:p>
        </p:txBody>
      </p:sp>
      <p:graphicFrame>
        <p:nvGraphicFramePr>
          <p:cNvPr id="381" name="Google Shape;381;p21"/>
          <p:cNvGraphicFramePr/>
          <p:nvPr/>
        </p:nvGraphicFramePr>
        <p:xfrm>
          <a:off x="463310" y="2073976"/>
          <a:ext cx="3000000" cy="3000000"/>
        </p:xfrm>
        <a:graphic>
          <a:graphicData uri="http://schemas.openxmlformats.org/drawingml/2006/table">
            <a:tbl>
              <a:tblPr>
                <a:noFill/>
                <a:tableStyleId>{D87956F9-2973-446C-9274-694A4FDD47C7}</a:tableStyleId>
              </a:tblPr>
              <a:tblGrid>
                <a:gridCol w="1979925"/>
                <a:gridCol w="1075450"/>
                <a:gridCol w="1574750"/>
                <a:gridCol w="992175"/>
                <a:gridCol w="765375"/>
                <a:gridCol w="708700"/>
                <a:gridCol w="1080475"/>
              </a:tblGrid>
              <a:tr h="420900">
                <a:tc>
                  <a:txBody>
                    <a:bodyPr/>
                    <a:lstStyle/>
                    <a:p>
                      <a:pPr indent="0" lvl="0" marL="0" marR="0" rtl="0" algn="ctr">
                        <a:lnSpc>
                          <a:spcPct val="107000"/>
                        </a:lnSpc>
                        <a:spcBef>
                          <a:spcPts val="0"/>
                        </a:spcBef>
                        <a:spcAft>
                          <a:spcPts val="0"/>
                        </a:spcAft>
                        <a:buNone/>
                      </a:pPr>
                      <a:r>
                        <a:rPr b="1" lang="en-US" sz="1500" u="none" cap="none" strike="noStrike">
                          <a:solidFill>
                            <a:schemeClr val="lt1"/>
                          </a:solidFill>
                        </a:rPr>
                        <a:t>Particle</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lang="en-US" sz="1500" u="none" cap="none" strike="noStrike">
                          <a:solidFill>
                            <a:schemeClr val="lt1"/>
                          </a:solidFill>
                        </a:rPr>
                        <a:t>Absorption Enhancement Factor (g)</a:t>
                      </a:r>
                      <a:endParaRPr b="1" i="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lang="en-US" sz="1500" u="none" cap="none" strike="noStrike">
                          <a:solidFill>
                            <a:schemeClr val="lt1"/>
                          </a:solidFill>
                        </a:rPr>
                        <a:t>Short Circuit Current Density (J</a:t>
                      </a:r>
                      <a:r>
                        <a:rPr b="1" baseline="-25000" lang="en-US" sz="1500" u="none" cap="none" strike="noStrike">
                          <a:solidFill>
                            <a:schemeClr val="lt1"/>
                          </a:solidFill>
                        </a:rPr>
                        <a:t>sc</a:t>
                      </a:r>
                      <a:r>
                        <a:rPr b="1" lang="en-US" sz="1500" u="none" cap="none" strike="noStrike">
                          <a:solidFill>
                            <a:schemeClr val="lt1"/>
                          </a:solidFill>
                        </a:rPr>
                        <a:t>) </a:t>
                      </a:r>
                      <a:endParaRPr/>
                    </a:p>
                    <a:p>
                      <a:pPr indent="0" lvl="0" marL="0" marR="0" rtl="0" algn="ctr">
                        <a:lnSpc>
                          <a:spcPct val="107000"/>
                        </a:lnSpc>
                        <a:spcBef>
                          <a:spcPts val="0"/>
                        </a:spcBef>
                        <a:spcAft>
                          <a:spcPts val="0"/>
                        </a:spcAft>
                        <a:buNone/>
                      </a:pPr>
                      <a:r>
                        <a:rPr b="1" lang="en-US" sz="1500" u="none" cap="none" strike="noStrike">
                          <a:solidFill>
                            <a:schemeClr val="lt1"/>
                          </a:solidFill>
                        </a:rPr>
                        <a:t>A/m</a:t>
                      </a:r>
                      <a:r>
                        <a:rPr b="1" baseline="30000" lang="en-US" sz="1500" u="none" cap="none" strike="noStrike">
                          <a:solidFill>
                            <a:schemeClr val="lt1"/>
                          </a:solidFill>
                        </a:rPr>
                        <a:t>2</a:t>
                      </a:r>
                      <a:endParaRPr b="1" i="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lang="en-US" sz="1500" u="none" cap="none" strike="noStrike">
                          <a:solidFill>
                            <a:schemeClr val="lt1"/>
                          </a:solidFill>
                        </a:rPr>
                        <a:t>Open Circuit Voltage (V</a:t>
                      </a:r>
                      <a:r>
                        <a:rPr b="1" baseline="-25000" lang="en-US" sz="1500" u="none" cap="none" strike="noStrike">
                          <a:solidFill>
                            <a:schemeClr val="lt1"/>
                          </a:solidFill>
                        </a:rPr>
                        <a:t>OC</a:t>
                      </a:r>
                      <a:r>
                        <a:rPr b="1" lang="en-US" sz="1500" u="none" cap="none" strike="noStrike">
                          <a:solidFill>
                            <a:schemeClr val="lt1"/>
                          </a:solidFill>
                        </a:rPr>
                        <a:t>) V</a:t>
                      </a:r>
                      <a:endParaRPr b="1" i="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i="0" lang="en-US" sz="1500" u="none" cap="none" strike="noStrike">
                          <a:solidFill>
                            <a:schemeClr val="lt1"/>
                          </a:solidFill>
                          <a:latin typeface="Calibri"/>
                          <a:ea typeface="Calibri"/>
                          <a:cs typeface="Calibri"/>
                          <a:sym typeface="Calibri"/>
                        </a:rPr>
                        <a:t>Fill Factor (FF)</a:t>
                      </a:r>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i="0" lang="en-US" sz="1500" u="none" cap="none" strike="noStrike">
                          <a:solidFill>
                            <a:schemeClr val="lt1"/>
                          </a:solidFill>
                          <a:latin typeface="Calibri"/>
                          <a:ea typeface="Calibri"/>
                          <a:cs typeface="Calibri"/>
                          <a:sym typeface="Calibri"/>
                        </a:rPr>
                        <a:t>Power </a:t>
                      </a:r>
                      <a:endParaRPr/>
                    </a:p>
                    <a:p>
                      <a:pPr indent="0" lvl="0" marL="0" marR="0" rtl="0" algn="ctr">
                        <a:lnSpc>
                          <a:spcPct val="107000"/>
                        </a:lnSpc>
                        <a:spcBef>
                          <a:spcPts val="0"/>
                        </a:spcBef>
                        <a:spcAft>
                          <a:spcPts val="0"/>
                        </a:spcAft>
                        <a:buNone/>
                      </a:pPr>
                      <a:r>
                        <a:rPr b="1" i="0" lang="en-US" sz="1500" u="none" cap="none" strike="noStrike">
                          <a:solidFill>
                            <a:schemeClr val="lt1"/>
                          </a:solidFill>
                          <a:latin typeface="Calibri"/>
                          <a:ea typeface="Calibri"/>
                          <a:cs typeface="Calibri"/>
                          <a:sym typeface="Calibri"/>
                        </a:rPr>
                        <a:t>W/</a:t>
                      </a:r>
                      <a:r>
                        <a:rPr b="1" i="0" lang="en-US" sz="1600" u="none" cap="none" strike="noStrike">
                          <a:solidFill>
                            <a:schemeClr val="lt1"/>
                          </a:solidFill>
                          <a:latin typeface="Calibri"/>
                          <a:ea typeface="Calibri"/>
                          <a:cs typeface="Calibri"/>
                          <a:sym typeface="Calibri"/>
                        </a:rPr>
                        <a:t>m</a:t>
                      </a:r>
                      <a:r>
                        <a:rPr baseline="30000" lang="en-US" sz="1600" u="none" cap="none" strike="noStrike">
                          <a:solidFill>
                            <a:schemeClr val="lt1"/>
                          </a:solidFill>
                        </a:rPr>
                        <a:t>2</a:t>
                      </a:r>
                      <a:endParaRPr b="1" i="0" sz="1500" u="none" cap="none" strike="noStrike">
                        <a:solidFill>
                          <a:schemeClr val="lt1"/>
                        </a:solidFill>
                        <a:latin typeface="Calibri"/>
                        <a:ea typeface="Calibri"/>
                        <a:cs typeface="Calibri"/>
                        <a:sym typeface="Calibri"/>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i="0" lang="en-US" sz="1500" u="none" cap="none" strike="noStrike">
                          <a:solidFill>
                            <a:schemeClr val="lt1"/>
                          </a:solidFill>
                          <a:latin typeface="Calibri"/>
                          <a:ea typeface="Calibri"/>
                          <a:cs typeface="Calibri"/>
                          <a:sym typeface="Calibri"/>
                        </a:rPr>
                        <a:t>Increase in Efficiency (n) </a:t>
                      </a:r>
                      <a:endParaRPr/>
                    </a:p>
                    <a:p>
                      <a:pPr indent="0" lvl="0" marL="0" marR="0" rtl="0" algn="ctr">
                        <a:lnSpc>
                          <a:spcPct val="107000"/>
                        </a:lnSpc>
                        <a:spcBef>
                          <a:spcPts val="0"/>
                        </a:spcBef>
                        <a:spcAft>
                          <a:spcPts val="0"/>
                        </a:spcAft>
                        <a:buNone/>
                      </a:pPr>
                      <a:r>
                        <a:rPr b="1" i="0" lang="en-US" sz="1500" u="none" cap="none" strike="noStrike">
                          <a:solidFill>
                            <a:schemeClr val="lt1"/>
                          </a:solidFill>
                          <a:latin typeface="Calibri"/>
                          <a:ea typeface="Calibri"/>
                          <a:cs typeface="Calibri"/>
                          <a:sym typeface="Calibri"/>
                        </a:rPr>
                        <a:t>%</a:t>
                      </a:r>
                      <a:endParaRPr/>
                    </a:p>
                  </a:txBody>
                  <a:tcPr marT="0" marB="0" marR="68575" marL="68575" anchor="ctr">
                    <a:solidFill>
                      <a:srgbClr val="5B9BD5"/>
                    </a:solidFill>
                  </a:tcPr>
                </a:tc>
              </a:tr>
              <a:tr h="4209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Cube-Shell(2nm)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288.1197</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2.68193</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0.394666</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0.768</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0.813</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0.49%</a:t>
                      </a:r>
                      <a:endParaRPr/>
                    </a:p>
                  </a:txBody>
                  <a:tcPr marT="0" marB="0" marR="68575" marL="68575" anchor="ctr"/>
                </a:tc>
              </a:tr>
              <a:tr h="4209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Cylinder-Shell(2nm)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304.6651</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2.73952</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0.394613</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0.768</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0.739</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9.55%</a:t>
                      </a:r>
                      <a:endParaRPr/>
                    </a:p>
                  </a:txBody>
                  <a:tcPr marT="0" marB="0" marR="68575" marL="68575" anchor="ctr"/>
                </a:tc>
              </a:tr>
              <a:tr h="4209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Pyramid-Shell(5nm)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rPr>
                        <a:t>253.6446</a:t>
                      </a:r>
                      <a:endParaRPr b="1" sz="1500" u="none" cap="none" strike="noStrike">
                        <a:solidFill>
                          <a:srgbClr val="FF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rPr>
                        <a:t>3.03527</a:t>
                      </a:r>
                      <a:endParaRPr b="1" sz="1500" u="none" cap="none" strike="noStrike">
                        <a:solidFill>
                          <a:srgbClr val="FF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rPr>
                        <a:t>0.394877</a:t>
                      </a:r>
                      <a:endParaRPr b="1" sz="1500" u="none" cap="none" strike="noStrike">
                        <a:solidFill>
                          <a:srgbClr val="FF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latin typeface="Calibri"/>
                          <a:ea typeface="Calibri"/>
                          <a:cs typeface="Calibri"/>
                          <a:sym typeface="Calibri"/>
                        </a:rPr>
                        <a:t>0.7681</a:t>
                      </a:r>
                      <a:endParaRPr/>
                    </a:p>
                  </a:txBody>
                  <a:tcPr marT="0" marB="0" marR="68575" marL="68575" anchor="ct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latin typeface="Calibri"/>
                          <a:ea typeface="Calibri"/>
                          <a:cs typeface="Calibri"/>
                          <a:sym typeface="Calibri"/>
                        </a:rPr>
                        <a:t>0.921</a:t>
                      </a:r>
                      <a:endParaRPr/>
                    </a:p>
                  </a:txBody>
                  <a:tcPr marT="0" marB="0" marR="68575" marL="68575" anchor="ct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latin typeface="Calibri"/>
                          <a:ea typeface="Calibri"/>
                          <a:cs typeface="Calibri"/>
                          <a:sym typeface="Calibri"/>
                        </a:rPr>
                        <a:t>12.73%</a:t>
                      </a:r>
                      <a:endParaRPr/>
                    </a:p>
                  </a:txBody>
                  <a:tcPr marT="0" marB="0" marR="68575" marL="68575" anchor="ctr"/>
                </a:tc>
              </a:tr>
              <a:tr h="4209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Sphere-Shell(5nm)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175.1565</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2.94381</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0.394926</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0.7681</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0.893</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9.30%</a:t>
                      </a:r>
                      <a:endParaRPr/>
                    </a:p>
                  </a:txBody>
                  <a:tcPr marT="0" marB="0" marR="68575" marL="68575" anchor="ctr"/>
                </a:tc>
              </a:tr>
              <a:tr h="4209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Spheroid-Shell(2nm)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192.9648</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2.88425</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0.394837</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0.7681</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0.875</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6.85%</a:t>
                      </a:r>
                      <a:endParaRPr/>
                    </a:p>
                  </a:txBody>
                  <a:tcPr marT="0" marB="0" marR="68575" marL="68575" anchor="ctr"/>
                </a:tc>
              </a:tr>
              <a:tr h="4209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Bare Silicon (no NPs)</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150</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2.69507</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0.394702</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0.768</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0.817</a:t>
                      </a:r>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latin typeface="Calibri"/>
                          <a:ea typeface="Calibri"/>
                          <a:cs typeface="Calibri"/>
                          <a:sym typeface="Calibri"/>
                        </a:rPr>
                        <a:t>-</a:t>
                      </a:r>
                      <a:endParaRPr/>
                    </a:p>
                  </a:txBody>
                  <a:tcPr marT="0" marB="0" marR="68575" marL="68575" anchor="ctr"/>
                </a:tc>
              </a:tr>
            </a:tbl>
          </a:graphicData>
        </a:graphic>
      </p:graphicFrame>
      <p:sp>
        <p:nvSpPr>
          <p:cNvPr id="382" name="Google Shape;382;p21"/>
          <p:cNvSpPr txBox="1"/>
          <p:nvPr/>
        </p:nvSpPr>
        <p:spPr>
          <a:xfrm>
            <a:off x="463310" y="1492534"/>
            <a:ext cx="8176837"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500">
                <a:solidFill>
                  <a:schemeClr val="dk1"/>
                </a:solidFill>
                <a:latin typeface="Calibri"/>
                <a:ea typeface="Calibri"/>
                <a:cs typeface="Calibri"/>
                <a:sym typeface="Calibri"/>
              </a:rPr>
              <a:t>Table: g, J</a:t>
            </a:r>
            <a:r>
              <a:rPr baseline="-25000" lang="en-US" sz="1500">
                <a:solidFill>
                  <a:schemeClr val="dk1"/>
                </a:solidFill>
                <a:latin typeface="Calibri"/>
                <a:ea typeface="Calibri"/>
                <a:cs typeface="Calibri"/>
                <a:sym typeface="Calibri"/>
              </a:rPr>
              <a:t>sc</a:t>
            </a:r>
            <a:r>
              <a:rPr lang="en-US" sz="1500">
                <a:solidFill>
                  <a:schemeClr val="dk1"/>
                </a:solidFill>
                <a:latin typeface="Calibri"/>
                <a:ea typeface="Calibri"/>
                <a:cs typeface="Calibri"/>
                <a:sym typeface="Calibri"/>
              </a:rPr>
              <a:t>, V</a:t>
            </a:r>
            <a:r>
              <a:rPr baseline="-25000" lang="en-US" sz="1500">
                <a:solidFill>
                  <a:schemeClr val="dk1"/>
                </a:solidFill>
                <a:latin typeface="Calibri"/>
                <a:ea typeface="Calibri"/>
                <a:cs typeface="Calibri"/>
                <a:sym typeface="Calibri"/>
              </a:rPr>
              <a:t>oc</a:t>
            </a:r>
            <a:r>
              <a:rPr lang="en-US" sz="1500">
                <a:solidFill>
                  <a:schemeClr val="dk1"/>
                </a:solidFill>
                <a:latin typeface="Calibri"/>
                <a:ea typeface="Calibri"/>
                <a:cs typeface="Calibri"/>
                <a:sym typeface="Calibri"/>
              </a:rPr>
              <a:t>, FF, Power and Increase in Efficiency (n) </a:t>
            </a:r>
            <a:r>
              <a:rPr b="1" lang="en-US" sz="1500">
                <a:solidFill>
                  <a:schemeClr val="dk1"/>
                </a:solidFill>
                <a:latin typeface="Calibri"/>
                <a:ea typeface="Calibri"/>
                <a:cs typeface="Calibri"/>
                <a:sym typeface="Calibri"/>
              </a:rPr>
              <a:t>for silver-core dielectric-shell NPs of different shapes</a:t>
            </a:r>
            <a:r>
              <a:rPr lang="en-US" sz="1500">
                <a:solidFill>
                  <a:schemeClr val="dk1"/>
                </a:solidFill>
                <a:latin typeface="Calibri"/>
                <a:ea typeface="Calibri"/>
                <a:cs typeface="Calibri"/>
                <a:sym typeface="Calibri"/>
              </a:rPr>
              <a:t> that are </a:t>
            </a:r>
            <a:r>
              <a:rPr b="1" lang="en-US" sz="1500">
                <a:solidFill>
                  <a:schemeClr val="dk1"/>
                </a:solidFill>
                <a:latin typeface="Calibri"/>
                <a:ea typeface="Calibri"/>
                <a:cs typeface="Calibri"/>
                <a:sym typeface="Calibri"/>
              </a:rPr>
              <a:t>embedded</a:t>
            </a:r>
            <a:r>
              <a:rPr lang="en-US" sz="1500">
                <a:solidFill>
                  <a:schemeClr val="dk1"/>
                </a:solidFill>
                <a:latin typeface="Calibri"/>
                <a:ea typeface="Calibri"/>
                <a:cs typeface="Calibri"/>
                <a:sym typeface="Calibri"/>
              </a:rPr>
              <a:t> inside the silicon absorbing substrate </a:t>
            </a:r>
            <a:r>
              <a:rPr b="1" lang="en-US" sz="1500">
                <a:solidFill>
                  <a:schemeClr val="dk1"/>
                </a:solidFill>
                <a:latin typeface="Calibri"/>
                <a:ea typeface="Calibri"/>
                <a:cs typeface="Calibri"/>
                <a:sym typeface="Calibri"/>
              </a:rPr>
              <a:t>with</a:t>
            </a:r>
            <a:r>
              <a:rPr lang="en-US" sz="1500">
                <a:solidFill>
                  <a:schemeClr val="dk1"/>
                </a:solidFill>
                <a:latin typeface="Calibri"/>
                <a:ea typeface="Calibri"/>
                <a:cs typeface="Calibri"/>
                <a:sym typeface="Calibri"/>
              </a:rPr>
              <a:t> </a:t>
            </a:r>
            <a:r>
              <a:rPr b="1" lang="en-US" sz="1500">
                <a:solidFill>
                  <a:schemeClr val="dk1"/>
                </a:solidFill>
                <a:latin typeface="Calibri"/>
                <a:ea typeface="Calibri"/>
                <a:cs typeface="Calibri"/>
                <a:sym typeface="Calibri"/>
              </a:rPr>
              <a:t>optimum shell thickness</a:t>
            </a:r>
            <a:r>
              <a:rPr lang="en-US"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p:txBody>
      </p:sp>
      <p:pic>
        <p:nvPicPr>
          <p:cNvPr id="383" name="Google Shape;383;p21"/>
          <p:cNvPicPr preferRelativeResize="0"/>
          <p:nvPr/>
        </p:nvPicPr>
        <p:blipFill rotWithShape="1">
          <a:blip r:embed="rId4">
            <a:alphaModFix/>
          </a:blip>
          <a:srcRect b="0" l="0" r="0" t="0"/>
          <a:stretch/>
        </p:blipFill>
        <p:spPr>
          <a:xfrm>
            <a:off x="9011660" y="1291026"/>
            <a:ext cx="2717030" cy="3875587"/>
          </a:xfrm>
          <a:prstGeom prst="rect">
            <a:avLst/>
          </a:prstGeom>
          <a:noFill/>
          <a:ln>
            <a:noFill/>
          </a:ln>
        </p:spPr>
      </p:pic>
      <p:sp>
        <p:nvSpPr>
          <p:cNvPr id="384" name="Google Shape;384;p21"/>
          <p:cNvSpPr txBox="1"/>
          <p:nvPr/>
        </p:nvSpPr>
        <p:spPr>
          <a:xfrm>
            <a:off x="9011660" y="5181060"/>
            <a:ext cx="300951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chemeClr val="dk1"/>
                </a:solidFill>
                <a:latin typeface="Calibri"/>
                <a:ea typeface="Calibri"/>
                <a:cs typeface="Calibri"/>
                <a:sym typeface="Calibri"/>
              </a:rPr>
              <a:t>Figure: Optical near-field enhancement image along the x-z plane for (A) Pyramidal core-shell NP</a:t>
            </a:r>
            <a:endParaRPr b="1" sz="15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22"/>
          <p:cNvPicPr preferRelativeResize="0"/>
          <p:nvPr/>
        </p:nvPicPr>
        <p:blipFill rotWithShape="1">
          <a:blip r:embed="rId3">
            <a:alphaModFix/>
          </a:blip>
          <a:srcRect b="0" l="0" r="0" t="0"/>
          <a:stretch/>
        </p:blipFill>
        <p:spPr>
          <a:xfrm>
            <a:off x="8396753" y="1434346"/>
            <a:ext cx="3569105" cy="3722913"/>
          </a:xfrm>
          <a:prstGeom prst="rect">
            <a:avLst/>
          </a:prstGeom>
          <a:noFill/>
          <a:ln>
            <a:noFill/>
          </a:ln>
        </p:spPr>
      </p:pic>
      <p:sp>
        <p:nvSpPr>
          <p:cNvPr id="390" name="Google Shape;390;p22"/>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22"/>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22"/>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22"/>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394" name="Google Shape;394;p22"/>
          <p:cNvPicPr preferRelativeResize="0"/>
          <p:nvPr/>
        </p:nvPicPr>
        <p:blipFill rotWithShape="1">
          <a:blip r:embed="rId4">
            <a:alphaModFix/>
          </a:blip>
          <a:srcRect b="0" l="0" r="0" t="0"/>
          <a:stretch/>
        </p:blipFill>
        <p:spPr>
          <a:xfrm>
            <a:off x="252812" y="9144"/>
            <a:ext cx="425614" cy="968927"/>
          </a:xfrm>
          <a:prstGeom prst="rect">
            <a:avLst/>
          </a:prstGeom>
          <a:noFill/>
          <a:ln>
            <a:noFill/>
          </a:ln>
        </p:spPr>
      </p:pic>
      <p:sp>
        <p:nvSpPr>
          <p:cNvPr id="395" name="Google Shape;395;p22"/>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a:t>
            </a:r>
            <a:r>
              <a:rPr b="1" lang="en-US" sz="3600">
                <a:solidFill>
                  <a:srgbClr val="002060"/>
                </a:solidFill>
                <a:latin typeface="Calibri"/>
                <a:ea typeface="Calibri"/>
                <a:cs typeface="Calibri"/>
                <a:sym typeface="Calibri"/>
              </a:rPr>
              <a:t>(*UIU)</a:t>
            </a:r>
            <a:endParaRPr b="1" sz="3600">
              <a:solidFill>
                <a:srgbClr val="002060"/>
              </a:solidFill>
              <a:latin typeface="Calibri"/>
              <a:ea typeface="Calibri"/>
              <a:cs typeface="Calibri"/>
              <a:sym typeface="Calibri"/>
            </a:endParaRPr>
          </a:p>
        </p:txBody>
      </p:sp>
      <p:graphicFrame>
        <p:nvGraphicFramePr>
          <p:cNvPr id="396" name="Google Shape;396;p22"/>
          <p:cNvGraphicFramePr/>
          <p:nvPr/>
        </p:nvGraphicFramePr>
        <p:xfrm>
          <a:off x="712016" y="2769757"/>
          <a:ext cx="3000000" cy="3000000"/>
        </p:xfrm>
        <a:graphic>
          <a:graphicData uri="http://schemas.openxmlformats.org/drawingml/2006/table">
            <a:tbl>
              <a:tblPr>
                <a:noFill/>
                <a:tableStyleId>{D87956F9-2973-446C-9274-694A4FDD47C7}</a:tableStyleId>
              </a:tblPr>
              <a:tblGrid>
                <a:gridCol w="1878975"/>
                <a:gridCol w="1471500"/>
                <a:gridCol w="1400150"/>
                <a:gridCol w="1195050"/>
                <a:gridCol w="1739050"/>
              </a:tblGrid>
              <a:tr h="152400">
                <a:tc>
                  <a:txBody>
                    <a:bodyPr/>
                    <a:lstStyle/>
                    <a:p>
                      <a:pPr indent="0" lvl="0" marL="0" marR="0" rtl="0" algn="ctr">
                        <a:lnSpc>
                          <a:spcPct val="107000"/>
                        </a:lnSpc>
                        <a:spcBef>
                          <a:spcPts val="0"/>
                        </a:spcBef>
                        <a:spcAft>
                          <a:spcPts val="0"/>
                        </a:spcAft>
                        <a:buNone/>
                      </a:pPr>
                      <a:r>
                        <a:rPr b="1" lang="en-US" sz="1500" u="none" cap="none" strike="noStrike">
                          <a:solidFill>
                            <a:schemeClr val="lt1"/>
                          </a:solidFill>
                        </a:rPr>
                        <a:t>AgNP(160nm) with</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lang="en-US" sz="1500" u="none" cap="none" strike="noStrike">
                          <a:solidFill>
                            <a:schemeClr val="lt1"/>
                          </a:solidFill>
                        </a:rPr>
                        <a:t>Absorption Enhancement Factor (g)</a:t>
                      </a:r>
                      <a:endParaRPr b="1" i="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lang="en-US" sz="1500" u="none" cap="none" strike="noStrike">
                          <a:solidFill>
                            <a:schemeClr val="lt1"/>
                          </a:solidFill>
                        </a:rPr>
                        <a:t>Short Circuit Current Density (J</a:t>
                      </a:r>
                      <a:r>
                        <a:rPr b="1" baseline="-25000" lang="en-US" sz="1500" u="none" cap="none" strike="noStrike">
                          <a:solidFill>
                            <a:schemeClr val="lt1"/>
                          </a:solidFill>
                        </a:rPr>
                        <a:t>sc</a:t>
                      </a:r>
                      <a:r>
                        <a:rPr b="1" lang="en-US" sz="1500" u="none" cap="none" strike="noStrike">
                          <a:solidFill>
                            <a:schemeClr val="lt1"/>
                          </a:solidFill>
                        </a:rPr>
                        <a:t>) </a:t>
                      </a:r>
                      <a:endParaRPr/>
                    </a:p>
                    <a:p>
                      <a:pPr indent="0" lvl="0" marL="0" marR="0" rtl="0" algn="ctr">
                        <a:lnSpc>
                          <a:spcPct val="107000"/>
                        </a:lnSpc>
                        <a:spcBef>
                          <a:spcPts val="0"/>
                        </a:spcBef>
                        <a:spcAft>
                          <a:spcPts val="0"/>
                        </a:spcAft>
                        <a:buNone/>
                      </a:pPr>
                      <a:r>
                        <a:rPr b="1" lang="en-US" sz="1500" u="none" cap="none" strike="noStrike">
                          <a:solidFill>
                            <a:schemeClr val="lt1"/>
                          </a:solidFill>
                        </a:rPr>
                        <a:t>A/m</a:t>
                      </a:r>
                      <a:r>
                        <a:rPr b="1" baseline="30000" lang="en-US" sz="1500" u="none" cap="none" strike="noStrike">
                          <a:solidFill>
                            <a:schemeClr val="lt1"/>
                          </a:solidFill>
                        </a:rPr>
                        <a:t>2</a:t>
                      </a:r>
                      <a:endParaRPr b="1" i="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lang="en-US" sz="1500" u="none" cap="none" strike="noStrike">
                          <a:solidFill>
                            <a:schemeClr val="lt1"/>
                          </a:solidFill>
                        </a:rPr>
                        <a:t>Open Circuit Voltage (V</a:t>
                      </a:r>
                      <a:r>
                        <a:rPr b="1" baseline="-25000" lang="en-US" sz="1500" u="none" cap="none" strike="noStrike">
                          <a:solidFill>
                            <a:schemeClr val="lt1"/>
                          </a:solidFill>
                        </a:rPr>
                        <a:t>OC</a:t>
                      </a:r>
                      <a:r>
                        <a:rPr b="1" lang="en-US" sz="1500" u="none" cap="none" strike="noStrike">
                          <a:solidFill>
                            <a:schemeClr val="lt1"/>
                          </a:solidFill>
                        </a:rPr>
                        <a:t>) V</a:t>
                      </a:r>
                      <a:endParaRPr b="1" i="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i="0" lang="en-US" sz="1500" u="none" cap="none" strike="noStrike">
                          <a:solidFill>
                            <a:schemeClr val="lt1"/>
                          </a:solidFill>
                          <a:latin typeface="Calibri"/>
                          <a:ea typeface="Calibri"/>
                          <a:cs typeface="Calibri"/>
                          <a:sym typeface="Calibri"/>
                        </a:rPr>
                        <a:t>Fill Factor (FF)</a:t>
                      </a:r>
                      <a:endParaRPr/>
                    </a:p>
                  </a:txBody>
                  <a:tcPr marT="0" marB="0" marR="68575" marL="68575" anchor="ctr">
                    <a:solidFill>
                      <a:srgbClr val="5B9BD5"/>
                    </a:solidFill>
                  </a:tcPr>
                </a:tc>
              </a:tr>
              <a:tr h="1905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Cube-Shell(2nm)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rPr>
                        <a:t>254.4213</a:t>
                      </a:r>
                      <a:endParaRPr b="1" sz="1500" u="none" cap="none" strike="noStrike">
                        <a:solidFill>
                          <a:srgbClr val="FF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rPr>
                        <a:t>6.69025</a:t>
                      </a:r>
                      <a:endParaRPr b="1" sz="1500" u="none" cap="none" strike="noStrike">
                        <a:solidFill>
                          <a:srgbClr val="FF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rPr>
                        <a:t>0.396226</a:t>
                      </a:r>
                      <a:endParaRPr b="1" sz="1500" u="none" cap="none" strike="noStrike">
                        <a:solidFill>
                          <a:srgbClr val="FF0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500" u="none" cap="none" strike="noStrike">
                          <a:solidFill>
                            <a:srgbClr val="FF0000"/>
                          </a:solidFill>
                        </a:rPr>
                        <a:t>0.7686</a:t>
                      </a:r>
                      <a:endParaRPr b="1" sz="1500" u="none" cap="none" strike="noStrike">
                        <a:solidFill>
                          <a:srgbClr val="FF0000"/>
                        </a:solidFill>
                        <a:latin typeface="Times New Roman"/>
                        <a:ea typeface="Times New Roman"/>
                        <a:cs typeface="Times New Roman"/>
                        <a:sym typeface="Times New Roman"/>
                      </a:endParaRPr>
                    </a:p>
                  </a:txBody>
                  <a:tcPr marT="0" marB="0" marR="68575" marL="68575" anchor="ctr"/>
                </a:tc>
              </a:tr>
              <a:tr h="1905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Cylinder-Shell(2nm)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254.4930</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5.82870</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0.396122</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0.7686</a:t>
                      </a:r>
                      <a:endParaRPr sz="1500" u="none" cap="none" strike="noStrike">
                        <a:latin typeface="Times New Roman"/>
                        <a:ea typeface="Times New Roman"/>
                        <a:cs typeface="Times New Roman"/>
                        <a:sym typeface="Times New Roman"/>
                      </a:endParaRPr>
                    </a:p>
                  </a:txBody>
                  <a:tcPr marT="0" marB="0" marR="68575" marL="68575" anchor="ctr"/>
                </a:tc>
              </a:tr>
              <a:tr h="1905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Pyramid-Shell(5nm)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243.6763</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6.34719</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0.395843</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0.7685</a:t>
                      </a:r>
                      <a:endParaRPr sz="1500" u="none" cap="none" strike="noStrike">
                        <a:latin typeface="Times New Roman"/>
                        <a:ea typeface="Times New Roman"/>
                        <a:cs typeface="Times New Roman"/>
                        <a:sym typeface="Times New Roman"/>
                      </a:endParaRPr>
                    </a:p>
                  </a:txBody>
                  <a:tcPr marT="0" marB="0" marR="68575" marL="68575" anchor="ctr"/>
                </a:tc>
              </a:tr>
              <a:tr h="1905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Sphere-Shell(5nm)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246.3495</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5.08215</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0.395743</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0.7684</a:t>
                      </a:r>
                      <a:endParaRPr sz="1500" u="none" cap="none" strike="noStrike">
                        <a:latin typeface="Times New Roman"/>
                        <a:ea typeface="Times New Roman"/>
                        <a:cs typeface="Times New Roman"/>
                        <a:sym typeface="Times New Roman"/>
                      </a:endParaRPr>
                    </a:p>
                  </a:txBody>
                  <a:tcPr marT="0" marB="0" marR="68575" marL="68575" anchor="ctr"/>
                </a:tc>
              </a:tr>
              <a:tr h="1905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Spheroid-Shell(2nm)</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249.0992</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4.52333</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0.395432</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0.7683</a:t>
                      </a:r>
                      <a:endParaRPr sz="1500" u="none" cap="none" strike="noStrike">
                        <a:latin typeface="Times New Roman"/>
                        <a:ea typeface="Times New Roman"/>
                        <a:cs typeface="Times New Roman"/>
                        <a:sym typeface="Times New Roman"/>
                      </a:endParaRPr>
                    </a:p>
                  </a:txBody>
                  <a:tcPr marT="0" marB="0" marR="68575" marL="68575" anchor="ctr"/>
                </a:tc>
              </a:tr>
              <a:tr h="190500">
                <a:tc>
                  <a:txBody>
                    <a:bodyPr/>
                    <a:lstStyle/>
                    <a:p>
                      <a:pPr indent="0" lvl="0" marL="0" marR="0" rtl="0" algn="just">
                        <a:lnSpc>
                          <a:spcPct val="107000"/>
                        </a:lnSpc>
                        <a:spcBef>
                          <a:spcPts val="0"/>
                        </a:spcBef>
                        <a:spcAft>
                          <a:spcPts val="0"/>
                        </a:spcAft>
                        <a:buNone/>
                      </a:pPr>
                      <a:r>
                        <a:rPr b="1" lang="en-US" sz="1500" u="none" cap="none" strike="noStrike">
                          <a:solidFill>
                            <a:schemeClr val="lt1"/>
                          </a:solidFill>
                        </a:rPr>
                        <a:t>Bare Silicon (no NPs)</a:t>
                      </a:r>
                      <a:endParaRPr b="1" sz="1500" u="none" cap="none" strike="noStrike">
                        <a:solidFill>
                          <a:schemeClr val="lt1"/>
                        </a:solidFill>
                        <a:latin typeface="Times New Roman"/>
                        <a:ea typeface="Times New Roman"/>
                        <a:cs typeface="Times New Roman"/>
                        <a:sym typeface="Times New Roman"/>
                      </a:endParaRPr>
                    </a:p>
                  </a:txBody>
                  <a:tcPr marT="0" marB="0" marR="68575" marL="68575" anchor="ctr">
                    <a:solidFill>
                      <a:srgbClr val="5B9BD5"/>
                    </a:solidFill>
                  </a:tcPr>
                </a:tc>
                <a:tc>
                  <a:txBody>
                    <a:bodyPr/>
                    <a:lstStyle/>
                    <a:p>
                      <a:pPr indent="0" lvl="0" marL="0" marR="0" rtl="0" algn="ctr">
                        <a:lnSpc>
                          <a:spcPct val="107000"/>
                        </a:lnSpc>
                        <a:spcBef>
                          <a:spcPts val="0"/>
                        </a:spcBef>
                        <a:spcAft>
                          <a:spcPts val="0"/>
                        </a:spcAft>
                        <a:buNone/>
                      </a:pPr>
                      <a:r>
                        <a:rPr lang="en-US" sz="1500" u="none" cap="none" strike="noStrike"/>
                        <a:t>150</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2.69507</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0.394702</a:t>
                      </a:r>
                      <a:endParaRPr sz="15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500" u="none" cap="none" strike="noStrike"/>
                        <a:t>0.7686</a:t>
                      </a:r>
                      <a:endParaRPr sz="1500" u="none" cap="none" strike="noStrike">
                        <a:latin typeface="Times New Roman"/>
                        <a:ea typeface="Times New Roman"/>
                        <a:cs typeface="Times New Roman"/>
                        <a:sym typeface="Times New Roman"/>
                      </a:endParaRPr>
                    </a:p>
                  </a:txBody>
                  <a:tcPr marT="0" marB="0" marR="68575" marL="68575" anchor="ctr"/>
                </a:tc>
              </a:tr>
            </a:tbl>
          </a:graphicData>
        </a:graphic>
      </p:graphicFrame>
      <p:sp>
        <p:nvSpPr>
          <p:cNvPr id="397" name="Google Shape;397;p22"/>
          <p:cNvSpPr txBox="1"/>
          <p:nvPr/>
        </p:nvSpPr>
        <p:spPr>
          <a:xfrm>
            <a:off x="712016" y="2116529"/>
            <a:ext cx="7684736"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500">
                <a:solidFill>
                  <a:schemeClr val="dk1"/>
                </a:solidFill>
                <a:latin typeface="Calibri"/>
                <a:ea typeface="Calibri"/>
                <a:cs typeface="Calibri"/>
                <a:sym typeface="Calibri"/>
              </a:rPr>
              <a:t>Table: g, J</a:t>
            </a:r>
            <a:r>
              <a:rPr baseline="-25000" lang="en-US" sz="1500">
                <a:solidFill>
                  <a:schemeClr val="dk1"/>
                </a:solidFill>
                <a:latin typeface="Calibri"/>
                <a:ea typeface="Calibri"/>
                <a:cs typeface="Calibri"/>
                <a:sym typeface="Calibri"/>
              </a:rPr>
              <a:t>sc</a:t>
            </a:r>
            <a:r>
              <a:rPr lang="en-US" sz="1500">
                <a:solidFill>
                  <a:schemeClr val="dk1"/>
                </a:solidFill>
                <a:latin typeface="Calibri"/>
                <a:ea typeface="Calibri"/>
                <a:cs typeface="Calibri"/>
                <a:sym typeface="Calibri"/>
              </a:rPr>
              <a:t>, V</a:t>
            </a:r>
            <a:r>
              <a:rPr baseline="-25000" lang="en-US" sz="1500">
                <a:solidFill>
                  <a:schemeClr val="dk1"/>
                </a:solidFill>
                <a:latin typeface="Calibri"/>
                <a:ea typeface="Calibri"/>
                <a:cs typeface="Calibri"/>
                <a:sym typeface="Calibri"/>
              </a:rPr>
              <a:t>oc</a:t>
            </a:r>
            <a:r>
              <a:rPr lang="en-US" sz="1500">
                <a:solidFill>
                  <a:schemeClr val="dk1"/>
                </a:solidFill>
                <a:latin typeface="Calibri"/>
                <a:ea typeface="Calibri"/>
                <a:cs typeface="Calibri"/>
                <a:sym typeface="Calibri"/>
              </a:rPr>
              <a:t>, and FF </a:t>
            </a:r>
            <a:r>
              <a:rPr b="1" lang="en-US" sz="1500">
                <a:solidFill>
                  <a:schemeClr val="dk1"/>
                </a:solidFill>
                <a:latin typeface="Calibri"/>
                <a:ea typeface="Calibri"/>
                <a:cs typeface="Calibri"/>
                <a:sym typeface="Calibri"/>
              </a:rPr>
              <a:t>for “Sandwich” configuration</a:t>
            </a:r>
            <a:r>
              <a:rPr lang="en-US" sz="1500">
                <a:solidFill>
                  <a:schemeClr val="dk1"/>
                </a:solidFill>
                <a:latin typeface="Calibri"/>
                <a:ea typeface="Calibri"/>
                <a:cs typeface="Calibri"/>
                <a:sym typeface="Calibri"/>
              </a:rPr>
              <a:t> of particles with </a:t>
            </a:r>
            <a:r>
              <a:rPr b="1" lang="en-US" sz="1500">
                <a:solidFill>
                  <a:schemeClr val="dk1"/>
                </a:solidFill>
                <a:latin typeface="Calibri"/>
                <a:ea typeface="Calibri"/>
                <a:cs typeface="Calibri"/>
                <a:sym typeface="Calibri"/>
              </a:rPr>
              <a:t>homogeneous Ag NP on top</a:t>
            </a:r>
            <a:r>
              <a:rPr lang="en-US" sz="1500">
                <a:solidFill>
                  <a:schemeClr val="dk1"/>
                </a:solidFill>
                <a:latin typeface="Calibri"/>
                <a:ea typeface="Calibri"/>
                <a:cs typeface="Calibri"/>
                <a:sym typeface="Calibri"/>
              </a:rPr>
              <a:t> of the silicon substrate and </a:t>
            </a:r>
            <a:r>
              <a:rPr b="1" lang="en-US" sz="1500">
                <a:solidFill>
                  <a:schemeClr val="dk1"/>
                </a:solidFill>
                <a:latin typeface="Calibri"/>
                <a:ea typeface="Calibri"/>
                <a:cs typeface="Calibri"/>
                <a:sym typeface="Calibri"/>
              </a:rPr>
              <a:t>core-shell NPs embedded</a:t>
            </a:r>
            <a:r>
              <a:rPr lang="en-US" sz="1500">
                <a:solidFill>
                  <a:schemeClr val="dk1"/>
                </a:solidFill>
                <a:latin typeface="Calibri"/>
                <a:ea typeface="Calibri"/>
                <a:cs typeface="Calibri"/>
                <a:sym typeface="Calibri"/>
              </a:rPr>
              <a:t> inside the substrate.</a:t>
            </a:r>
            <a:endParaRPr sz="1500">
              <a:solidFill>
                <a:schemeClr val="dk1"/>
              </a:solidFill>
              <a:latin typeface="Calibri"/>
              <a:ea typeface="Calibri"/>
              <a:cs typeface="Calibri"/>
              <a:sym typeface="Calibri"/>
            </a:endParaRPr>
          </a:p>
        </p:txBody>
      </p:sp>
      <p:sp>
        <p:nvSpPr>
          <p:cNvPr id="398" name="Google Shape;398;p22"/>
          <p:cNvSpPr txBox="1"/>
          <p:nvPr/>
        </p:nvSpPr>
        <p:spPr>
          <a:xfrm>
            <a:off x="8498326" y="5287123"/>
            <a:ext cx="3467532"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chemeClr val="dk1"/>
                </a:solidFill>
                <a:latin typeface="Calibri"/>
                <a:ea typeface="Calibri"/>
                <a:cs typeface="Calibri"/>
                <a:sym typeface="Calibri"/>
              </a:rPr>
              <a:t>Figure: Optical near-field enhancement image for optimal sandwich configuration.</a:t>
            </a:r>
            <a:endParaRPr b="1" sz="15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3"/>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23"/>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23"/>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23"/>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407" name="Google Shape;407;p23"/>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408" name="Google Shape;408;p23"/>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(*Array)</a:t>
            </a:r>
            <a:endParaRPr b="1" sz="3600">
              <a:solidFill>
                <a:srgbClr val="002060"/>
              </a:solidFill>
              <a:latin typeface="Calibri"/>
              <a:ea typeface="Calibri"/>
              <a:cs typeface="Calibri"/>
              <a:sym typeface="Calibri"/>
            </a:endParaRPr>
          </a:p>
        </p:txBody>
      </p:sp>
      <p:graphicFrame>
        <p:nvGraphicFramePr>
          <p:cNvPr id="409" name="Google Shape;409;p23"/>
          <p:cNvGraphicFramePr/>
          <p:nvPr/>
        </p:nvGraphicFramePr>
        <p:xfrm>
          <a:off x="699791" y="983428"/>
          <a:ext cx="3000000" cy="3000000"/>
        </p:xfrm>
        <a:graphic>
          <a:graphicData uri="http://schemas.openxmlformats.org/drawingml/2006/table">
            <a:tbl>
              <a:tblPr bandRow="1" firstCol="1" firstRow="1">
                <a:noFill/>
                <a:tableStyleId>{D87956F9-2973-446C-9274-694A4FDD47C7}</a:tableStyleId>
              </a:tblPr>
              <a:tblGrid>
                <a:gridCol w="2873825"/>
                <a:gridCol w="1791475"/>
                <a:gridCol w="2062075"/>
              </a:tblGrid>
              <a:tr h="788875">
                <a:tc>
                  <a:txBody>
                    <a:bodyPr/>
                    <a:lstStyle/>
                    <a:p>
                      <a:pPr indent="0" lvl="0" marL="0" marR="0" rtl="0" algn="ctr">
                        <a:lnSpc>
                          <a:spcPct val="115000"/>
                        </a:lnSpc>
                        <a:spcBef>
                          <a:spcPts val="0"/>
                        </a:spcBef>
                        <a:spcAft>
                          <a:spcPts val="0"/>
                        </a:spcAft>
                        <a:buNone/>
                      </a:pPr>
                      <a:r>
                        <a:rPr lang="en-US" sz="1200" u="none" cap="none" strike="noStrike"/>
                        <a:t>Pitch (side to side) (nm) for “Sandwich” Configuration of Homogenous NP on Top and Embedded Spherical Core-Shell NP</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Absorption Enhancement Factor (g)</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Short-Circuit Current Density (J</a:t>
                      </a:r>
                      <a:r>
                        <a:rPr baseline="-25000" lang="en-US" sz="1200" u="none" cap="none" strike="noStrike"/>
                        <a:t>sc</a:t>
                      </a:r>
                      <a:r>
                        <a:rPr lang="en-US" sz="1200" u="none" cap="none" strike="noStrike"/>
                        <a:t>) A/m</a:t>
                      </a:r>
                      <a:r>
                        <a:rPr baseline="30000" lang="en-US" sz="1200" u="none" cap="none" strike="noStrike"/>
                        <a:t>2</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Bare</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150.0000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61.7538</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5</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138.5469</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41.9263</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10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175.1006</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42.6641</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20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258.7007</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62.7695</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40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330.1305</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81.0771</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50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350.1785</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86.1495</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60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365.6656</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90.0097</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80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b="1" lang="en-US" sz="1200" u="none" cap="none" strike="noStrike">
                          <a:solidFill>
                            <a:srgbClr val="FF0000"/>
                          </a:solidFill>
                        </a:rPr>
                        <a:t>388.0258</a:t>
                      </a:r>
                      <a:endParaRPr b="1" sz="1200" u="none" cap="none" strike="noStrike">
                        <a:solidFill>
                          <a:srgbClr val="FF0000"/>
                        </a:solidFill>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94.8123</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100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384.6802</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101.453</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150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295.254</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98.8361</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200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288.7069</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b="1" lang="en-US" sz="1200" u="none" cap="none" strike="noStrike">
                          <a:solidFill>
                            <a:srgbClr val="FF0000"/>
                          </a:solidFill>
                        </a:rPr>
                        <a:t>101.723</a:t>
                      </a:r>
                      <a:endParaRPr b="1" sz="1200" u="none" cap="none" strike="noStrike">
                        <a:solidFill>
                          <a:srgbClr val="FF0000"/>
                        </a:solidFill>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250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279.0321</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100.886</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300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256.4169</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94.4037</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350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236.3303</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86.3897</a:t>
                      </a:r>
                      <a:endParaRPr sz="1200" u="none" cap="none" strike="noStrike">
                        <a:latin typeface="Calibri"/>
                        <a:ea typeface="Calibri"/>
                        <a:cs typeface="Calibri"/>
                        <a:sym typeface="Calibri"/>
                      </a:endParaRPr>
                    </a:p>
                  </a:txBody>
                  <a:tcPr marT="45850" marB="45850" marR="45850" marL="45850" anchor="ctr"/>
                </a:tc>
              </a:tr>
              <a:tr h="309325">
                <a:tc>
                  <a:txBody>
                    <a:bodyPr/>
                    <a:lstStyle/>
                    <a:p>
                      <a:pPr indent="0" lvl="0" marL="0" marR="0" rtl="0" algn="ctr">
                        <a:lnSpc>
                          <a:spcPct val="115000"/>
                        </a:lnSpc>
                        <a:spcBef>
                          <a:spcPts val="0"/>
                        </a:spcBef>
                        <a:spcAft>
                          <a:spcPts val="0"/>
                        </a:spcAft>
                        <a:buNone/>
                      </a:pPr>
                      <a:r>
                        <a:rPr lang="en-US" sz="1200" u="none" cap="none" strike="noStrike"/>
                        <a:t>400</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220.7681</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80.9711</a:t>
                      </a:r>
                      <a:endParaRPr sz="1200" u="none" cap="none" strike="noStrike">
                        <a:latin typeface="Calibri"/>
                        <a:ea typeface="Calibri"/>
                        <a:cs typeface="Calibri"/>
                        <a:sym typeface="Calibri"/>
                      </a:endParaRPr>
                    </a:p>
                  </a:txBody>
                  <a:tcPr marT="45850" marB="45850" marR="45850" marL="45850" anchor="ctr"/>
                </a:tc>
              </a:tr>
            </a:tbl>
          </a:graphicData>
        </a:graphic>
      </p:graphicFrame>
      <p:pic>
        <p:nvPicPr>
          <p:cNvPr id="410" name="Google Shape;410;p23"/>
          <p:cNvPicPr preferRelativeResize="0"/>
          <p:nvPr/>
        </p:nvPicPr>
        <p:blipFill rotWithShape="1">
          <a:blip r:embed="rId4">
            <a:alphaModFix/>
          </a:blip>
          <a:srcRect b="13388" l="3279" r="14890" t="17076"/>
          <a:stretch/>
        </p:blipFill>
        <p:spPr>
          <a:xfrm>
            <a:off x="7568526" y="1181800"/>
            <a:ext cx="4556760" cy="3878580"/>
          </a:xfrm>
          <a:prstGeom prst="rect">
            <a:avLst/>
          </a:prstGeom>
          <a:noFill/>
          <a:ln>
            <a:noFill/>
          </a:ln>
        </p:spPr>
      </p:pic>
      <p:sp>
        <p:nvSpPr>
          <p:cNvPr id="411" name="Google Shape;411;p23"/>
          <p:cNvSpPr txBox="1"/>
          <p:nvPr/>
        </p:nvSpPr>
        <p:spPr>
          <a:xfrm>
            <a:off x="8260080" y="5248980"/>
            <a:ext cx="3467532"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chemeClr val="dk1"/>
                </a:solidFill>
                <a:latin typeface="Calibri"/>
                <a:ea typeface="Calibri"/>
                <a:cs typeface="Calibri"/>
                <a:sym typeface="Calibri"/>
              </a:rPr>
              <a:t>Figure: Optical near-field enhancement image for current “Sandwich” configuration with optimal pitch size.</a:t>
            </a:r>
            <a:endParaRPr b="1" sz="15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4"/>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24"/>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24"/>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24"/>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420" name="Google Shape;420;p24"/>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421" name="Google Shape;421;p24"/>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(*Array)</a:t>
            </a:r>
            <a:endParaRPr b="1" sz="3600">
              <a:solidFill>
                <a:srgbClr val="002060"/>
              </a:solidFill>
              <a:latin typeface="Calibri"/>
              <a:ea typeface="Calibri"/>
              <a:cs typeface="Calibri"/>
              <a:sym typeface="Calibri"/>
            </a:endParaRPr>
          </a:p>
        </p:txBody>
      </p:sp>
      <p:sp>
        <p:nvSpPr>
          <p:cNvPr id="422" name="Google Shape;422;p24"/>
          <p:cNvSpPr txBox="1"/>
          <p:nvPr/>
        </p:nvSpPr>
        <p:spPr>
          <a:xfrm>
            <a:off x="8362716" y="5451866"/>
            <a:ext cx="3467532"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chemeClr val="dk1"/>
                </a:solidFill>
                <a:latin typeface="Calibri"/>
                <a:ea typeface="Calibri"/>
                <a:cs typeface="Calibri"/>
                <a:sym typeface="Calibri"/>
              </a:rPr>
              <a:t>Figure: Optical near-field enhancement image for embedded pyramid-shell NPs with optimal pitch size.</a:t>
            </a:r>
            <a:endParaRPr b="1" sz="1500">
              <a:solidFill>
                <a:schemeClr val="dk1"/>
              </a:solidFill>
              <a:latin typeface="Calibri"/>
              <a:ea typeface="Calibri"/>
              <a:cs typeface="Calibri"/>
              <a:sym typeface="Calibri"/>
            </a:endParaRPr>
          </a:p>
        </p:txBody>
      </p:sp>
      <p:graphicFrame>
        <p:nvGraphicFramePr>
          <p:cNvPr id="423" name="Google Shape;423;p24"/>
          <p:cNvGraphicFramePr/>
          <p:nvPr/>
        </p:nvGraphicFramePr>
        <p:xfrm>
          <a:off x="607370" y="1079174"/>
          <a:ext cx="3000000" cy="3000000"/>
        </p:xfrm>
        <a:graphic>
          <a:graphicData uri="http://schemas.openxmlformats.org/drawingml/2006/table">
            <a:tbl>
              <a:tblPr bandRow="1" firstCol="1" firstRow="1">
                <a:noFill/>
                <a:tableStyleId>{D87956F9-2973-446C-9274-694A4FDD47C7}</a:tableStyleId>
              </a:tblPr>
              <a:tblGrid>
                <a:gridCol w="2097000"/>
                <a:gridCol w="2469950"/>
                <a:gridCol w="2019575"/>
              </a:tblGrid>
              <a:tr h="698300">
                <a:tc>
                  <a:txBody>
                    <a:bodyPr/>
                    <a:lstStyle/>
                    <a:p>
                      <a:pPr indent="0" lvl="0" marL="0" marR="0" rtl="0" algn="ctr">
                        <a:lnSpc>
                          <a:spcPct val="115000"/>
                        </a:lnSpc>
                        <a:spcBef>
                          <a:spcPts val="0"/>
                        </a:spcBef>
                        <a:spcAft>
                          <a:spcPts val="0"/>
                        </a:spcAft>
                        <a:buNone/>
                      </a:pPr>
                      <a:r>
                        <a:rPr lang="en-US" sz="1200" u="none" cap="none" strike="noStrike"/>
                        <a:t>Pitch (side to side) (nm) for Embedded Pyramidal Core-Shell NP</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Absorption Enhancement Factor (g)</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Short-Circuit Current Density (J</a:t>
                      </a:r>
                      <a:r>
                        <a:rPr baseline="-25000" lang="en-US" sz="1200" u="none" cap="none" strike="noStrike"/>
                        <a:t>sc</a:t>
                      </a:r>
                      <a:r>
                        <a:rPr lang="en-US" sz="1200" u="none" cap="none" strike="noStrike"/>
                        <a:t>) A/m</a:t>
                      </a:r>
                      <a:r>
                        <a:rPr baseline="30000" lang="en-US" sz="1200" u="none" cap="none" strike="noStrike"/>
                        <a:t>2</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Bare</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150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61.7535</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5</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b="1" lang="en-US" sz="1200" u="none" cap="none" strike="noStrike">
                          <a:solidFill>
                            <a:srgbClr val="FF0000"/>
                          </a:solidFill>
                        </a:rPr>
                        <a:t>1111.859</a:t>
                      </a:r>
                      <a:endParaRPr b="1" sz="1200" u="none" cap="none" strike="noStrike">
                        <a:solidFill>
                          <a:srgbClr val="FF0000"/>
                        </a:solidFill>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195.782</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10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972.8968</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b="1" lang="en-US" sz="1200" u="none" cap="none" strike="noStrike">
                          <a:solidFill>
                            <a:srgbClr val="FF0000"/>
                          </a:solidFill>
                          <a:highlight>
                            <a:srgbClr val="FFFF00"/>
                          </a:highlight>
                        </a:rPr>
                        <a:t>201.269</a:t>
                      </a:r>
                      <a:endParaRPr b="1" sz="1200" u="none" cap="none" strike="noStrike">
                        <a:solidFill>
                          <a:srgbClr val="FF0000"/>
                        </a:solidFill>
                        <a:highlight>
                          <a:srgbClr val="FFFF00"/>
                        </a:highlight>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20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894.523</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190</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40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776.499</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176.061</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50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715.301</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167.302</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60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656.419</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158.705</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80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547.389</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142.535</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100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456.413</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128.322</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150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324.621</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101.43</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200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297.9637</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93.3296</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250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287.875</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89.9237</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300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258.235</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89.9237</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350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244.315</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79.8733</a:t>
                      </a:r>
                      <a:endParaRPr sz="1200" u="none" cap="none" strike="noStrike">
                        <a:latin typeface="Calibri"/>
                        <a:ea typeface="Calibri"/>
                        <a:cs typeface="Calibri"/>
                        <a:sym typeface="Calibri"/>
                      </a:endParaRPr>
                    </a:p>
                  </a:txBody>
                  <a:tcPr marT="49300" marB="49300" marR="49300" marL="49300"/>
                </a:tc>
              </a:tr>
              <a:tr h="303875">
                <a:tc>
                  <a:txBody>
                    <a:bodyPr/>
                    <a:lstStyle/>
                    <a:p>
                      <a:pPr indent="0" lvl="0" marL="0" marR="0" rtl="0" algn="ctr">
                        <a:lnSpc>
                          <a:spcPct val="115000"/>
                        </a:lnSpc>
                        <a:spcBef>
                          <a:spcPts val="0"/>
                        </a:spcBef>
                        <a:spcAft>
                          <a:spcPts val="0"/>
                        </a:spcAft>
                        <a:buNone/>
                      </a:pPr>
                      <a:r>
                        <a:rPr lang="en-US" sz="1200" u="none" cap="none" strike="noStrike"/>
                        <a:t>400</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230.188</a:t>
                      </a:r>
                      <a:endParaRPr sz="1200" u="none" cap="none" strike="noStrike">
                        <a:latin typeface="Calibri"/>
                        <a:ea typeface="Calibri"/>
                        <a:cs typeface="Calibri"/>
                        <a:sym typeface="Calibri"/>
                      </a:endParaRPr>
                    </a:p>
                  </a:txBody>
                  <a:tcPr marT="49300" marB="49300" marR="49300" marL="49300"/>
                </a:tc>
                <a:tc>
                  <a:txBody>
                    <a:bodyPr/>
                    <a:lstStyle/>
                    <a:p>
                      <a:pPr indent="0" lvl="0" marL="0" marR="0" rtl="0" algn="ctr">
                        <a:lnSpc>
                          <a:spcPct val="115000"/>
                        </a:lnSpc>
                        <a:spcBef>
                          <a:spcPts val="0"/>
                        </a:spcBef>
                        <a:spcAft>
                          <a:spcPts val="0"/>
                        </a:spcAft>
                        <a:buNone/>
                      </a:pPr>
                      <a:r>
                        <a:rPr lang="en-US" sz="1200" u="none" cap="none" strike="noStrike"/>
                        <a:t>77.2909</a:t>
                      </a:r>
                      <a:endParaRPr sz="1200" u="none" cap="none" strike="noStrike">
                        <a:latin typeface="Calibri"/>
                        <a:ea typeface="Calibri"/>
                        <a:cs typeface="Calibri"/>
                        <a:sym typeface="Calibri"/>
                      </a:endParaRPr>
                    </a:p>
                  </a:txBody>
                  <a:tcPr marT="49300" marB="49300" marR="49300" marL="49300"/>
                </a:tc>
              </a:tr>
            </a:tbl>
          </a:graphicData>
        </a:graphic>
      </p:graphicFrame>
      <p:pic>
        <p:nvPicPr>
          <p:cNvPr id="424" name="Google Shape;424;p24"/>
          <p:cNvPicPr preferRelativeResize="0"/>
          <p:nvPr/>
        </p:nvPicPr>
        <p:blipFill rotWithShape="1">
          <a:blip r:embed="rId4">
            <a:alphaModFix/>
          </a:blip>
          <a:srcRect b="12704" l="15164" r="29916" t="15572"/>
          <a:stretch/>
        </p:blipFill>
        <p:spPr>
          <a:xfrm>
            <a:off x="8260080" y="1054669"/>
            <a:ext cx="3324550" cy="44063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5"/>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25"/>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25"/>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25"/>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433" name="Google Shape;433;p25"/>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434" name="Google Shape;434;p25"/>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Results and Analysis (*Array)</a:t>
            </a:r>
            <a:endParaRPr b="1" sz="3600">
              <a:solidFill>
                <a:srgbClr val="002060"/>
              </a:solidFill>
              <a:latin typeface="Calibri"/>
              <a:ea typeface="Calibri"/>
              <a:cs typeface="Calibri"/>
              <a:sym typeface="Calibri"/>
            </a:endParaRPr>
          </a:p>
        </p:txBody>
      </p:sp>
      <p:sp>
        <p:nvSpPr>
          <p:cNvPr id="435" name="Google Shape;435;p25"/>
          <p:cNvSpPr txBox="1"/>
          <p:nvPr/>
        </p:nvSpPr>
        <p:spPr>
          <a:xfrm>
            <a:off x="8061960" y="5527012"/>
            <a:ext cx="3467532" cy="7848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chemeClr val="dk1"/>
                </a:solidFill>
                <a:latin typeface="Calibri"/>
                <a:ea typeface="Calibri"/>
                <a:cs typeface="Calibri"/>
                <a:sym typeface="Calibri"/>
              </a:rPr>
              <a:t>Figure: Optical near-field enhancement image for the current “Sandwich” configuration with optimal pitch size.</a:t>
            </a:r>
            <a:endParaRPr b="1" sz="1500">
              <a:solidFill>
                <a:schemeClr val="dk1"/>
              </a:solidFill>
              <a:latin typeface="Calibri"/>
              <a:ea typeface="Calibri"/>
              <a:cs typeface="Calibri"/>
              <a:sym typeface="Calibri"/>
            </a:endParaRPr>
          </a:p>
        </p:txBody>
      </p:sp>
      <p:graphicFrame>
        <p:nvGraphicFramePr>
          <p:cNvPr id="436" name="Google Shape;436;p25"/>
          <p:cNvGraphicFramePr/>
          <p:nvPr/>
        </p:nvGraphicFramePr>
        <p:xfrm>
          <a:off x="465619" y="1056677"/>
          <a:ext cx="3000000" cy="3000000"/>
        </p:xfrm>
        <a:graphic>
          <a:graphicData uri="http://schemas.openxmlformats.org/drawingml/2006/table">
            <a:tbl>
              <a:tblPr bandRow="1" firstCol="1" firstRow="1">
                <a:noFill/>
                <a:tableStyleId>{D87956F9-2973-446C-9274-694A4FDD47C7}</a:tableStyleId>
              </a:tblPr>
              <a:tblGrid>
                <a:gridCol w="2859175"/>
                <a:gridCol w="1805350"/>
                <a:gridCol w="1513875"/>
              </a:tblGrid>
              <a:tr h="950175">
                <a:tc>
                  <a:txBody>
                    <a:bodyPr/>
                    <a:lstStyle/>
                    <a:p>
                      <a:pPr indent="0" lvl="0" marL="0" marR="0" rtl="0" algn="ctr">
                        <a:lnSpc>
                          <a:spcPct val="115000"/>
                        </a:lnSpc>
                        <a:spcBef>
                          <a:spcPts val="0"/>
                        </a:spcBef>
                        <a:spcAft>
                          <a:spcPts val="0"/>
                        </a:spcAft>
                        <a:buNone/>
                      </a:pPr>
                      <a:r>
                        <a:rPr lang="en-US" sz="1200" u="none" cap="none" strike="noStrike"/>
                        <a:t>Pitch (side to side) (nm) for “Sandwich” Configuration of Homogenous NP on Top and Embedded Cubical Core-Shell NP</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Absorption Enhancement Factor (g)</a:t>
                      </a:r>
                      <a:endParaRPr sz="1200" u="none" cap="none" strike="noStrike">
                        <a:latin typeface="Calibri"/>
                        <a:ea typeface="Calibri"/>
                        <a:cs typeface="Calibri"/>
                        <a:sym typeface="Calibri"/>
                      </a:endParaRPr>
                    </a:p>
                  </a:txBody>
                  <a:tcPr marT="45850" marB="45850" marR="45850" marL="45850" anchor="ctr"/>
                </a:tc>
                <a:tc>
                  <a:txBody>
                    <a:bodyPr/>
                    <a:lstStyle/>
                    <a:p>
                      <a:pPr indent="0" lvl="0" marL="0" marR="0" rtl="0" algn="ctr">
                        <a:lnSpc>
                          <a:spcPct val="115000"/>
                        </a:lnSpc>
                        <a:spcBef>
                          <a:spcPts val="0"/>
                        </a:spcBef>
                        <a:spcAft>
                          <a:spcPts val="0"/>
                        </a:spcAft>
                        <a:buNone/>
                      </a:pPr>
                      <a:r>
                        <a:rPr lang="en-US" sz="1200" u="none" cap="none" strike="noStrike"/>
                        <a:t>Short-Circuit Current Density (J</a:t>
                      </a:r>
                      <a:r>
                        <a:rPr baseline="-25000" lang="en-US" sz="1200" u="none" cap="none" strike="noStrike"/>
                        <a:t>sc</a:t>
                      </a:r>
                      <a:r>
                        <a:rPr lang="en-US" sz="1200" u="none" cap="none" strike="noStrike"/>
                        <a:t>) A/m</a:t>
                      </a:r>
                      <a:r>
                        <a:rPr baseline="30000" lang="en-US" sz="1200" u="none" cap="none" strike="noStrike"/>
                        <a:t>2</a:t>
                      </a:r>
                      <a:endParaRPr sz="1200" u="none" cap="none" strike="noStrike">
                        <a:latin typeface="Calibri"/>
                        <a:ea typeface="Calibri"/>
                        <a:cs typeface="Calibri"/>
                        <a:sym typeface="Calibri"/>
                      </a:endParaRPr>
                    </a:p>
                  </a:txBody>
                  <a:tcPr marT="45850" marB="45850" marR="45850" marL="45850" anchor="ctr"/>
                </a:tc>
              </a:tr>
              <a:tr h="261975">
                <a:tc>
                  <a:txBody>
                    <a:bodyPr/>
                    <a:lstStyle/>
                    <a:p>
                      <a:pPr indent="0" lvl="0" marL="0" marR="0" rtl="0" algn="ctr">
                        <a:lnSpc>
                          <a:spcPct val="115000"/>
                        </a:lnSpc>
                        <a:spcBef>
                          <a:spcPts val="0"/>
                        </a:spcBef>
                        <a:spcAft>
                          <a:spcPts val="0"/>
                        </a:spcAft>
                        <a:buNone/>
                      </a:pPr>
                      <a:r>
                        <a:rPr lang="en-US" sz="1200" u="none" cap="none" strike="noStrike"/>
                        <a:t>Bare</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150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61.7538</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5</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407.295</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82.5288</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10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518.2948</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138.868</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20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879.8739</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232.07</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40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b="1" lang="en-US" sz="1200" u="none" cap="none" strike="noStrike">
                          <a:solidFill>
                            <a:schemeClr val="dk1"/>
                          </a:solidFill>
                          <a:highlight>
                            <a:srgbClr val="FFFF00"/>
                          </a:highlight>
                        </a:rPr>
                        <a:t>1116.708</a:t>
                      </a:r>
                      <a:endParaRPr b="1" sz="1200" u="none" cap="none" strike="noStrike">
                        <a:solidFill>
                          <a:srgbClr val="FF0000"/>
                        </a:solidFill>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b="1" lang="en-US" sz="1200" u="none" cap="none" strike="noStrike">
                          <a:solidFill>
                            <a:schemeClr val="dk1"/>
                          </a:solidFill>
                          <a:highlight>
                            <a:srgbClr val="FFFF00"/>
                          </a:highlight>
                        </a:rPr>
                        <a:t>292.807</a:t>
                      </a:r>
                      <a:endParaRPr b="1" sz="1200" u="none" cap="none" strike="noStrike">
                        <a:solidFill>
                          <a:srgbClr val="FF0000"/>
                        </a:solidFill>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50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1103.067</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290.122</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60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1043.527</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276.771</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80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881.8516</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243.935</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100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723.053</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215.547</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150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489.5965</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180.792</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200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445.378</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169.823</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250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409.5997</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158.86</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300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364.2683</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142.678</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350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331.6488</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125.668</a:t>
                      </a:r>
                      <a:endParaRPr sz="1200" u="none" cap="none" strike="noStrike">
                        <a:latin typeface="Calibri"/>
                        <a:ea typeface="Calibri"/>
                        <a:cs typeface="Calibri"/>
                        <a:sym typeface="Calibri"/>
                      </a:endParaRPr>
                    </a:p>
                  </a:txBody>
                  <a:tcPr marT="45850" marB="45850" marR="45850" marL="45850"/>
                </a:tc>
              </a:tr>
              <a:tr h="261975">
                <a:tc>
                  <a:txBody>
                    <a:bodyPr/>
                    <a:lstStyle/>
                    <a:p>
                      <a:pPr indent="0" lvl="0" marL="0" marR="0" rtl="0" algn="ctr">
                        <a:lnSpc>
                          <a:spcPct val="115000"/>
                        </a:lnSpc>
                        <a:spcBef>
                          <a:spcPts val="0"/>
                        </a:spcBef>
                        <a:spcAft>
                          <a:spcPts val="0"/>
                        </a:spcAft>
                        <a:buNone/>
                      </a:pPr>
                      <a:r>
                        <a:rPr lang="en-US" sz="1200" u="none" cap="none" strike="noStrike"/>
                        <a:t>400</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301.8291</a:t>
                      </a:r>
                      <a:endParaRPr sz="1200" u="none" cap="none" strike="noStrike">
                        <a:latin typeface="Calibri"/>
                        <a:ea typeface="Calibri"/>
                        <a:cs typeface="Calibri"/>
                        <a:sym typeface="Calibri"/>
                      </a:endParaRPr>
                    </a:p>
                  </a:txBody>
                  <a:tcPr marT="45850" marB="45850" marR="45850" marL="45850"/>
                </a:tc>
                <a:tc>
                  <a:txBody>
                    <a:bodyPr/>
                    <a:lstStyle/>
                    <a:p>
                      <a:pPr indent="0" lvl="0" marL="0" marR="0" rtl="0" algn="ctr">
                        <a:lnSpc>
                          <a:spcPct val="115000"/>
                        </a:lnSpc>
                        <a:spcBef>
                          <a:spcPts val="0"/>
                        </a:spcBef>
                        <a:spcAft>
                          <a:spcPts val="0"/>
                        </a:spcAft>
                        <a:buNone/>
                      </a:pPr>
                      <a:r>
                        <a:rPr lang="en-US" sz="1200" u="none" cap="none" strike="noStrike"/>
                        <a:t>112.93</a:t>
                      </a:r>
                      <a:endParaRPr sz="1200" u="none" cap="none" strike="noStrike">
                        <a:latin typeface="Calibri"/>
                        <a:ea typeface="Calibri"/>
                        <a:cs typeface="Calibri"/>
                        <a:sym typeface="Calibri"/>
                      </a:endParaRPr>
                    </a:p>
                  </a:txBody>
                  <a:tcPr marT="45850" marB="45850" marR="45850" marL="45850"/>
                </a:tc>
              </a:tr>
            </a:tbl>
          </a:graphicData>
        </a:graphic>
      </p:graphicFrame>
      <p:pic>
        <p:nvPicPr>
          <p:cNvPr id="437" name="Google Shape;437;p25"/>
          <p:cNvPicPr preferRelativeResize="0"/>
          <p:nvPr/>
        </p:nvPicPr>
        <p:blipFill rotWithShape="1">
          <a:blip r:embed="rId4">
            <a:alphaModFix/>
          </a:blip>
          <a:srcRect b="4233" l="5737" r="12430" t="28004"/>
          <a:stretch/>
        </p:blipFill>
        <p:spPr>
          <a:xfrm>
            <a:off x="7221894" y="1324446"/>
            <a:ext cx="4743964" cy="41274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6"/>
          <p:cNvSpPr/>
          <p:nvPr/>
        </p:nvSpPr>
        <p:spPr>
          <a:xfrm flipH="1">
            <a:off x="5208348" y="1296954"/>
            <a:ext cx="6983652" cy="4850071"/>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43" name="Google Shape;443;p26"/>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44" name="Google Shape;444;p26"/>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45" name="Google Shape;445;p26"/>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46" name="Google Shape;446;p26"/>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a:p>
        </p:txBody>
      </p:sp>
      <p:pic>
        <p:nvPicPr>
          <p:cNvPr id="447" name="Google Shape;447;p26"/>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448" name="Google Shape;448;p26"/>
          <p:cNvSpPr txBox="1"/>
          <p:nvPr/>
        </p:nvSpPr>
        <p:spPr>
          <a:xfrm>
            <a:off x="931238" y="66753"/>
            <a:ext cx="1103462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060"/>
              </a:buClr>
              <a:buSzPts val="4000"/>
              <a:buFont typeface="Calibri"/>
              <a:buNone/>
            </a:pPr>
            <a:r>
              <a:rPr b="1" lang="en-US" sz="4000">
                <a:solidFill>
                  <a:srgbClr val="002060"/>
                </a:solidFill>
                <a:latin typeface="Calibri"/>
                <a:ea typeface="Calibri"/>
                <a:cs typeface="Calibri"/>
                <a:sym typeface="Calibri"/>
              </a:rPr>
              <a:t>Impact of Project on Environment &amp; Sustainability</a:t>
            </a:r>
            <a:endParaRPr b="1" sz="4000">
              <a:solidFill>
                <a:srgbClr val="002060"/>
              </a:solidFill>
              <a:latin typeface="Calibri"/>
              <a:ea typeface="Calibri"/>
              <a:cs typeface="Calibri"/>
              <a:sym typeface="Calibri"/>
            </a:endParaRPr>
          </a:p>
        </p:txBody>
      </p:sp>
      <p:sp>
        <p:nvSpPr>
          <p:cNvPr id="449" name="Google Shape;449;p26"/>
          <p:cNvSpPr txBox="1"/>
          <p:nvPr/>
        </p:nvSpPr>
        <p:spPr>
          <a:xfrm>
            <a:off x="332750" y="1222525"/>
            <a:ext cx="4875600" cy="4924500"/>
          </a:xfrm>
          <a:prstGeom prst="rect">
            <a:avLst/>
          </a:prstGeom>
          <a:noFill/>
          <a:ln>
            <a:noFill/>
          </a:ln>
        </p:spPr>
        <p:txBody>
          <a:bodyPr anchorCtr="0" anchor="t" bIns="45700" lIns="91425" spcFirstLastPara="1" rIns="91425" wrap="square" tIns="45700">
            <a:noAutofit/>
          </a:bodyPr>
          <a:lstStyle/>
          <a:p>
            <a:pPr indent="-576262" lvl="0" marL="576262"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Environment: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PV- </a:t>
            </a:r>
            <a:r>
              <a:rPr b="1" lang="en-US" sz="2800" u="sng">
                <a:solidFill>
                  <a:srgbClr val="00B050"/>
                </a:solidFill>
                <a:latin typeface="Calibri"/>
                <a:ea typeface="Calibri"/>
                <a:cs typeface="Calibri"/>
                <a:sym typeface="Calibri"/>
              </a:rPr>
              <a:t>40g CO</a:t>
            </a:r>
            <a:r>
              <a:rPr b="1" baseline="-25000" lang="en-US" sz="2800" u="sng">
                <a:solidFill>
                  <a:srgbClr val="00B050"/>
                </a:solidFill>
                <a:latin typeface="Calibri"/>
                <a:ea typeface="Calibri"/>
                <a:cs typeface="Calibri"/>
                <a:sym typeface="Calibri"/>
              </a:rPr>
              <a:t>2</a:t>
            </a:r>
            <a:r>
              <a:rPr b="1" lang="en-US" sz="2800" u="sng">
                <a:solidFill>
                  <a:srgbClr val="00B050"/>
                </a:solidFill>
                <a:latin typeface="Calibri"/>
                <a:ea typeface="Calibri"/>
                <a:cs typeface="Calibri"/>
                <a:sym typeface="Calibri"/>
              </a:rPr>
              <a:t>/ kWh</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Coal- </a:t>
            </a:r>
            <a:r>
              <a:rPr b="1" lang="en-US" sz="2800">
                <a:solidFill>
                  <a:srgbClr val="FF0000"/>
                </a:solidFill>
                <a:latin typeface="Calibri"/>
                <a:ea typeface="Calibri"/>
                <a:cs typeface="Calibri"/>
                <a:sym typeface="Calibri"/>
              </a:rPr>
              <a:t>1000g CO</a:t>
            </a:r>
            <a:r>
              <a:rPr b="1" baseline="-25000" lang="en-US" sz="2800">
                <a:solidFill>
                  <a:srgbClr val="FF0000"/>
                </a:solidFill>
                <a:latin typeface="Calibri"/>
                <a:ea typeface="Calibri"/>
                <a:cs typeface="Calibri"/>
                <a:sym typeface="Calibri"/>
              </a:rPr>
              <a:t>2</a:t>
            </a:r>
            <a:r>
              <a:rPr b="1" lang="en-US" sz="2800">
                <a:solidFill>
                  <a:srgbClr val="FF0000"/>
                </a:solidFill>
                <a:latin typeface="Calibri"/>
                <a:ea typeface="Calibri"/>
                <a:cs typeface="Calibri"/>
                <a:sym typeface="Calibri"/>
              </a:rPr>
              <a:t>/kWh</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NG- </a:t>
            </a:r>
            <a:r>
              <a:rPr lang="en-US" sz="2800">
                <a:solidFill>
                  <a:srgbClr val="FF0000"/>
                </a:solidFill>
                <a:latin typeface="Calibri"/>
                <a:ea typeface="Calibri"/>
                <a:cs typeface="Calibri"/>
                <a:sym typeface="Calibri"/>
              </a:rPr>
              <a:t>640g CO</a:t>
            </a:r>
            <a:r>
              <a:rPr baseline="-25000" lang="en-US" sz="2800">
                <a:solidFill>
                  <a:srgbClr val="FF0000"/>
                </a:solidFill>
                <a:latin typeface="Calibri"/>
                <a:ea typeface="Calibri"/>
                <a:cs typeface="Calibri"/>
                <a:sym typeface="Calibri"/>
              </a:rPr>
              <a:t>2</a:t>
            </a:r>
            <a:r>
              <a:rPr lang="en-US" sz="2800">
                <a:solidFill>
                  <a:srgbClr val="FF0000"/>
                </a:solidFill>
                <a:latin typeface="Calibri"/>
                <a:ea typeface="Calibri"/>
                <a:cs typeface="Calibri"/>
                <a:sym typeface="Calibri"/>
              </a:rPr>
              <a:t>/kWh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76262" lvl="0" marL="576262"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The cost of PV power must be </a:t>
            </a:r>
            <a:r>
              <a:rPr b="1" lang="en-US" sz="2800">
                <a:solidFill>
                  <a:srgbClr val="FF0000"/>
                </a:solidFill>
                <a:latin typeface="Calibri"/>
                <a:ea typeface="Calibri"/>
                <a:cs typeface="Calibri"/>
                <a:sym typeface="Calibri"/>
              </a:rPr>
              <a:t>equal or lower </a:t>
            </a:r>
            <a:r>
              <a:rPr lang="en-US" sz="2800">
                <a:solidFill>
                  <a:schemeClr val="dk1"/>
                </a:solidFill>
                <a:latin typeface="Calibri"/>
                <a:ea typeface="Calibri"/>
                <a:cs typeface="Calibri"/>
                <a:sym typeface="Calibri"/>
              </a:rPr>
              <a:t>than the grid electricity.</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76262" lvl="0" marL="576262"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The rise of the solar cell industry in Bangladesh.</a:t>
            </a:r>
            <a:endParaRPr sz="2800">
              <a:solidFill>
                <a:schemeClr val="dk1"/>
              </a:solidFill>
              <a:latin typeface="Calibri"/>
              <a:ea typeface="Calibri"/>
              <a:cs typeface="Calibri"/>
              <a:sym typeface="Calibri"/>
            </a:endParaRPr>
          </a:p>
          <a:p>
            <a:pPr indent="0" lvl="0" marL="457200" marR="0" rtl="0" algn="l">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pic>
        <p:nvPicPr>
          <p:cNvPr id="450" name="Google Shape;450;p26"/>
          <p:cNvPicPr preferRelativeResize="0"/>
          <p:nvPr/>
        </p:nvPicPr>
        <p:blipFill rotWithShape="1">
          <a:blip r:embed="rId4">
            <a:alphaModFix/>
          </a:blip>
          <a:srcRect b="0" l="1610" r="0" t="0"/>
          <a:stretch/>
        </p:blipFill>
        <p:spPr>
          <a:xfrm>
            <a:off x="5318449" y="1443838"/>
            <a:ext cx="6731100" cy="4327088"/>
          </a:xfrm>
          <a:prstGeom prst="rect">
            <a:avLst/>
          </a:prstGeom>
          <a:noFill/>
          <a:ln>
            <a:noFill/>
          </a:ln>
        </p:spPr>
      </p:pic>
      <p:sp>
        <p:nvSpPr>
          <p:cNvPr id="451" name="Google Shape;451;p26"/>
          <p:cNvSpPr txBox="1"/>
          <p:nvPr/>
        </p:nvSpPr>
        <p:spPr>
          <a:xfrm>
            <a:off x="5633413" y="5710814"/>
            <a:ext cx="6225837" cy="436211"/>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700"/>
              <a:buFont typeface="Calibri"/>
              <a:buNone/>
            </a:pPr>
            <a:r>
              <a:rPr b="1" lang="en-US" sz="1700">
                <a:solidFill>
                  <a:schemeClr val="dk1"/>
                </a:solidFill>
                <a:latin typeface="Calibri"/>
                <a:ea typeface="Calibri"/>
                <a:cs typeface="Calibri"/>
                <a:sym typeface="Calibri"/>
              </a:rPr>
              <a:t>Figure: Levelized cost of energy.</a:t>
            </a:r>
            <a:endParaRPr b="1" sz="17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7"/>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57" name="Google Shape;457;p27"/>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58" name="Google Shape;458;p27"/>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59" name="Google Shape;459;p27"/>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a:p>
        </p:txBody>
      </p:sp>
      <p:pic>
        <p:nvPicPr>
          <p:cNvPr id="460" name="Google Shape;460;p27"/>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461" name="Google Shape;461;p27"/>
          <p:cNvSpPr txBox="1"/>
          <p:nvPr/>
        </p:nvSpPr>
        <p:spPr>
          <a:xfrm>
            <a:off x="931238" y="66753"/>
            <a:ext cx="1103462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060"/>
              </a:buClr>
              <a:buSzPts val="4000"/>
              <a:buFont typeface="Calibri"/>
              <a:buNone/>
            </a:pPr>
            <a:r>
              <a:rPr b="1" lang="en-US" sz="4000">
                <a:solidFill>
                  <a:srgbClr val="002060"/>
                </a:solidFill>
                <a:latin typeface="Calibri"/>
                <a:ea typeface="Calibri"/>
                <a:cs typeface="Calibri"/>
                <a:sym typeface="Calibri"/>
              </a:rPr>
              <a:t>Limitations</a:t>
            </a:r>
            <a:endParaRPr/>
          </a:p>
        </p:txBody>
      </p:sp>
      <p:sp>
        <p:nvSpPr>
          <p:cNvPr id="462" name="Google Shape;462;p27"/>
          <p:cNvSpPr txBox="1"/>
          <p:nvPr/>
        </p:nvSpPr>
        <p:spPr>
          <a:xfrm>
            <a:off x="332750" y="1222525"/>
            <a:ext cx="10546744" cy="4924500"/>
          </a:xfrm>
          <a:prstGeom prst="rect">
            <a:avLst/>
          </a:prstGeom>
          <a:noFill/>
          <a:ln>
            <a:noFill/>
          </a:ln>
        </p:spPr>
        <p:txBody>
          <a:bodyPr anchorCtr="0" anchor="t" bIns="45700" lIns="91425" spcFirstLastPara="1" rIns="91425" wrap="square" tIns="45700">
            <a:noAutofit/>
          </a:bodyPr>
          <a:lstStyle/>
          <a:p>
            <a:pPr indent="-576262" lvl="0" marL="576262"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Need experimental implementation of simulations</a:t>
            </a:r>
            <a:endParaRPr/>
          </a:p>
          <a:p>
            <a:pPr indent="-576262" lvl="1" marL="1033462"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Fabrications challenges</a:t>
            </a:r>
            <a:endParaRPr/>
          </a:p>
          <a:p>
            <a:pPr indent="-576262" lvl="2" marL="1490662"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Particle size/shape consistency</a:t>
            </a:r>
            <a:endParaRPr/>
          </a:p>
          <a:p>
            <a:pPr indent="-576262" lvl="2" marL="1490662"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Embedding/Attachment to the absorbing layer</a:t>
            </a:r>
            <a:endParaRPr/>
          </a:p>
          <a:p>
            <a:pPr indent="0" lvl="2" marL="9144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576262" lvl="0" marL="576262"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Need for higher computational memory and power to simulate large scale arrays with more control</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76262" lvl="0" marL="576262"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Need more theoretical explanation for simulation data</a:t>
            </a:r>
            <a:endParaRPr sz="2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8"/>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28"/>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28"/>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28"/>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a:p>
        </p:txBody>
      </p:sp>
      <p:sp>
        <p:nvSpPr>
          <p:cNvPr id="471" name="Google Shape;471;p28"/>
          <p:cNvSpPr txBox="1"/>
          <p:nvPr/>
        </p:nvSpPr>
        <p:spPr>
          <a:xfrm>
            <a:off x="931238" y="57609"/>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Summary</a:t>
            </a:r>
            <a:endParaRPr/>
          </a:p>
        </p:txBody>
      </p:sp>
      <p:pic>
        <p:nvPicPr>
          <p:cNvPr id="472" name="Google Shape;472;p28"/>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pic>
        <p:nvPicPr>
          <p:cNvPr id="473" name="Google Shape;473;p28"/>
          <p:cNvPicPr preferRelativeResize="0"/>
          <p:nvPr/>
        </p:nvPicPr>
        <p:blipFill rotWithShape="1">
          <a:blip r:embed="rId4">
            <a:alphaModFix/>
          </a:blip>
          <a:srcRect b="0" l="0" r="0" t="13244"/>
          <a:stretch/>
        </p:blipFill>
        <p:spPr>
          <a:xfrm>
            <a:off x="148838" y="1200064"/>
            <a:ext cx="3930509" cy="3934545"/>
          </a:xfrm>
          <a:prstGeom prst="rect">
            <a:avLst/>
          </a:prstGeom>
          <a:noFill/>
          <a:ln>
            <a:noFill/>
          </a:ln>
        </p:spPr>
      </p:pic>
      <p:pic>
        <p:nvPicPr>
          <p:cNvPr id="474" name="Google Shape;474;p28"/>
          <p:cNvPicPr preferRelativeResize="0"/>
          <p:nvPr/>
        </p:nvPicPr>
        <p:blipFill rotWithShape="1">
          <a:blip r:embed="rId5">
            <a:alphaModFix/>
          </a:blip>
          <a:srcRect b="0" l="0" r="0" t="12991"/>
          <a:stretch/>
        </p:blipFill>
        <p:spPr>
          <a:xfrm>
            <a:off x="4130040" y="1200063"/>
            <a:ext cx="3693490" cy="3931458"/>
          </a:xfrm>
          <a:prstGeom prst="rect">
            <a:avLst/>
          </a:prstGeom>
          <a:noFill/>
          <a:ln>
            <a:noFill/>
          </a:ln>
        </p:spPr>
      </p:pic>
      <p:pic>
        <p:nvPicPr>
          <p:cNvPr id="475" name="Google Shape;475;p28"/>
          <p:cNvPicPr preferRelativeResize="0"/>
          <p:nvPr/>
        </p:nvPicPr>
        <p:blipFill rotWithShape="1">
          <a:blip r:embed="rId6">
            <a:alphaModFix/>
          </a:blip>
          <a:srcRect b="0" l="0" r="0" t="16672"/>
          <a:stretch/>
        </p:blipFill>
        <p:spPr>
          <a:xfrm>
            <a:off x="7884763" y="1200063"/>
            <a:ext cx="3977121" cy="3931458"/>
          </a:xfrm>
          <a:prstGeom prst="rect">
            <a:avLst/>
          </a:prstGeom>
          <a:noFill/>
          <a:ln>
            <a:noFill/>
          </a:ln>
        </p:spPr>
      </p:pic>
      <p:graphicFrame>
        <p:nvGraphicFramePr>
          <p:cNvPr id="476" name="Google Shape;476;p28"/>
          <p:cNvGraphicFramePr/>
          <p:nvPr/>
        </p:nvGraphicFramePr>
        <p:xfrm>
          <a:off x="148838" y="4740589"/>
          <a:ext cx="3000000" cy="3000000"/>
        </p:xfrm>
        <a:graphic>
          <a:graphicData uri="http://schemas.openxmlformats.org/drawingml/2006/table">
            <a:tbl>
              <a:tblPr bandRow="1" firstRow="1">
                <a:noFill/>
                <a:tableStyleId>{372C4E66-7771-4830-9177-7B6BDD6E0CFE}</a:tableStyleId>
              </a:tblPr>
              <a:tblGrid>
                <a:gridCol w="695225"/>
                <a:gridCol w="4290650"/>
                <a:gridCol w="3953025"/>
                <a:gridCol w="2532175"/>
              </a:tblGrid>
              <a:tr h="370850">
                <a:tc>
                  <a:txBody>
                    <a:bodyPr/>
                    <a:lstStyle/>
                    <a:p>
                      <a:pPr indent="0" lvl="0" marL="0" marR="0" rtl="0" algn="l">
                        <a:spcBef>
                          <a:spcPts val="0"/>
                        </a:spcBef>
                        <a:spcAft>
                          <a:spcPts val="0"/>
                        </a:spcAft>
                        <a:buNone/>
                      </a:pPr>
                      <a:r>
                        <a:rPr b="1" lang="en-US" sz="1800" u="none" cap="none" strike="noStrike"/>
                        <a:t>g</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t>388.0258</a:t>
                      </a:r>
                      <a:endParaRPr b="1" sz="1600"/>
                    </a:p>
                    <a:p>
                      <a:pPr indent="0" lvl="0" marL="0" marR="0" rtl="0" algn="l">
                        <a:spcBef>
                          <a:spcPts val="0"/>
                        </a:spcBef>
                        <a:spcAft>
                          <a:spcPts val="0"/>
                        </a:spcAft>
                        <a:buNone/>
                      </a:pPr>
                      <a:r>
                        <a:t/>
                      </a:r>
                      <a:endParaRPr b="1"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t>1111.859</a:t>
                      </a:r>
                      <a:endParaRPr b="1" sz="1600"/>
                    </a:p>
                    <a:p>
                      <a:pPr indent="0" lvl="0" marL="0" marR="0" rtl="0" algn="l">
                        <a:spcBef>
                          <a:spcPts val="0"/>
                        </a:spcBef>
                        <a:spcAft>
                          <a:spcPts val="0"/>
                        </a:spcAft>
                        <a:buNone/>
                      </a:pPr>
                      <a:r>
                        <a:t/>
                      </a:r>
                      <a:endParaRPr b="1"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t>1116.708</a:t>
                      </a:r>
                      <a:endParaRPr b="1" sz="1600"/>
                    </a:p>
                    <a:p>
                      <a:pPr indent="0" lvl="0" marL="0" marR="0" rtl="0" algn="l">
                        <a:spcBef>
                          <a:spcPts val="0"/>
                        </a:spcBef>
                        <a:spcAft>
                          <a:spcPts val="0"/>
                        </a:spcAft>
                        <a:buNone/>
                      </a:pPr>
                      <a:r>
                        <a:t/>
                      </a:r>
                      <a:endParaRPr b="1" sz="1800"/>
                    </a:p>
                  </a:txBody>
                  <a:tcPr marT="45725" marB="45725" marR="91450" marL="91450"/>
                </a:tc>
              </a:tr>
              <a:tr h="580075">
                <a:tc>
                  <a:txBody>
                    <a:bodyPr/>
                    <a:lstStyle/>
                    <a:p>
                      <a:pPr indent="0" lvl="0" marL="0" marR="0" rtl="0" algn="l">
                        <a:spcBef>
                          <a:spcPts val="0"/>
                        </a:spcBef>
                        <a:spcAft>
                          <a:spcPts val="0"/>
                        </a:spcAft>
                        <a:buNone/>
                      </a:pPr>
                      <a:r>
                        <a:rPr b="1" lang="en-US" sz="1800"/>
                        <a:t>J</a:t>
                      </a:r>
                      <a:r>
                        <a:rPr b="1" baseline="-25000" lang="en-US" sz="1800"/>
                        <a:t>sc</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t>101.723 </a:t>
                      </a:r>
                      <a:r>
                        <a:rPr b="1" lang="en-US" sz="1600"/>
                        <a:t>A/m</a:t>
                      </a:r>
                      <a:r>
                        <a:rPr b="1" baseline="30000" lang="en-US" sz="1600"/>
                        <a:t>2</a:t>
                      </a:r>
                      <a:endParaRPr b="1" sz="1600"/>
                    </a:p>
                    <a:p>
                      <a:pPr indent="0" lvl="0" marL="0" marR="0" rtl="0" algn="l">
                        <a:spcBef>
                          <a:spcPts val="0"/>
                        </a:spcBef>
                        <a:spcAft>
                          <a:spcPts val="0"/>
                        </a:spcAft>
                        <a:buNone/>
                      </a:pPr>
                      <a:r>
                        <a:t/>
                      </a:r>
                      <a:endParaRPr b="1"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t>201.269 </a:t>
                      </a:r>
                      <a:r>
                        <a:rPr b="1" lang="en-US" sz="1600"/>
                        <a:t>A/m</a:t>
                      </a:r>
                      <a:r>
                        <a:rPr b="1" baseline="30000" lang="en-US" sz="1600"/>
                        <a:t>2</a:t>
                      </a:r>
                      <a:endParaRPr b="1" sz="1600"/>
                    </a:p>
                    <a:p>
                      <a:pPr indent="0" lvl="0" marL="0" marR="0" rtl="0" algn="l">
                        <a:spcBef>
                          <a:spcPts val="0"/>
                        </a:spcBef>
                        <a:spcAft>
                          <a:spcPts val="0"/>
                        </a:spcAft>
                        <a:buNone/>
                      </a:pPr>
                      <a:r>
                        <a:t/>
                      </a:r>
                      <a:endParaRPr b="1"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highlight>
                            <a:srgbClr val="FFFF00"/>
                          </a:highlight>
                        </a:rPr>
                        <a:t> 292.807 </a:t>
                      </a:r>
                      <a:r>
                        <a:rPr b="1" lang="en-US" sz="1600">
                          <a:highlight>
                            <a:srgbClr val="FFFF00"/>
                          </a:highlight>
                        </a:rPr>
                        <a:t>A/m</a:t>
                      </a:r>
                      <a:r>
                        <a:rPr b="1" baseline="30000" lang="en-US" sz="1600">
                          <a:highlight>
                            <a:srgbClr val="FFFF00"/>
                          </a:highlight>
                        </a:rPr>
                        <a:t>2</a:t>
                      </a:r>
                      <a:endParaRPr b="1" sz="1600">
                        <a:highlight>
                          <a:srgbClr val="FFFF00"/>
                        </a:highlight>
                      </a:endParaRPr>
                    </a:p>
                    <a:p>
                      <a:pPr indent="0" lvl="0" marL="0" marR="0" rtl="0" algn="l">
                        <a:spcBef>
                          <a:spcPts val="0"/>
                        </a:spcBef>
                        <a:spcAft>
                          <a:spcPts val="0"/>
                        </a:spcAft>
                        <a:buNone/>
                      </a:pPr>
                      <a:r>
                        <a:t/>
                      </a:r>
                      <a:endParaRPr b="1" sz="1800"/>
                    </a:p>
                  </a:txBody>
                  <a:tcPr marT="45725" marB="45725" marR="91450" marL="91450"/>
                </a:tc>
              </a:tr>
              <a:tr h="370850">
                <a:tc>
                  <a:txBody>
                    <a:bodyPr/>
                    <a:lstStyle/>
                    <a:p>
                      <a:pPr indent="0" lvl="0" marL="0" marR="0" rtl="0" algn="l">
                        <a:spcBef>
                          <a:spcPts val="0"/>
                        </a:spcBef>
                        <a:spcAft>
                          <a:spcPts val="0"/>
                        </a:spcAft>
                        <a:buNone/>
                      </a:pPr>
                      <a:r>
                        <a:rPr b="1" lang="en-US" sz="1800"/>
                        <a:t>V</a:t>
                      </a:r>
                      <a:r>
                        <a:rPr b="1" baseline="-25000" lang="en-US" sz="1800"/>
                        <a:t>oc</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t>0.7702 V</a:t>
                      </a:r>
                      <a:endParaRPr b="1"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t>0.7734 V</a:t>
                      </a:r>
                      <a:endParaRPr b="1"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t>0.7945 V</a:t>
                      </a:r>
                      <a:endParaRPr b="1" sz="1800"/>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9"/>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29"/>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29"/>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29"/>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S. M. Nayeem Arefin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sp>
        <p:nvSpPr>
          <p:cNvPr id="485" name="Google Shape;485;p29"/>
          <p:cNvSpPr txBox="1"/>
          <p:nvPr/>
        </p:nvSpPr>
        <p:spPr>
          <a:xfrm>
            <a:off x="465619" y="1356042"/>
            <a:ext cx="11500239" cy="4401205"/>
          </a:xfrm>
          <a:prstGeom prst="rect">
            <a:avLst/>
          </a:prstGeom>
          <a:noFill/>
          <a:ln>
            <a:noFill/>
          </a:ln>
        </p:spPr>
        <p:txBody>
          <a:bodyPr anchorCtr="0" anchor="t" bIns="45700" lIns="91425" spcFirstLastPara="1" rIns="91425" wrap="square" tIns="45700">
            <a:spAutoFit/>
          </a:bodyPr>
          <a:lstStyle/>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Incorporating p-n junctions, contacts and varying doping concentrations.</a:t>
            </a:r>
            <a:endParaRPr/>
          </a:p>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Varying the pitch of both top and embedded nanoparticles in large scale array simulations.</a:t>
            </a:r>
            <a:endParaRPr/>
          </a:p>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Investigating dimer/trimer core-shell nanoparticle complexes.</a:t>
            </a:r>
            <a:endParaRPr/>
          </a:p>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Investigate the use of core-shell nanoparticles made of alloys.</a:t>
            </a:r>
            <a:endParaRPr/>
          </a:p>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Investigating the effect of different dielectric shell layers and their thickness.</a:t>
            </a:r>
            <a:endParaRPr/>
          </a:p>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Experimental Implementation of the simulation study.</a:t>
            </a:r>
            <a:endParaRPr/>
          </a:p>
          <a:p>
            <a:pPr indent="-398144" lvl="0" marL="575945"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86" name="Google Shape;486;p29"/>
          <p:cNvSpPr txBox="1"/>
          <p:nvPr/>
        </p:nvSpPr>
        <p:spPr>
          <a:xfrm>
            <a:off x="931238" y="57609"/>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Future Works</a:t>
            </a:r>
            <a:endParaRPr/>
          </a:p>
        </p:txBody>
      </p:sp>
      <p:pic>
        <p:nvPicPr>
          <p:cNvPr id="487" name="Google Shape;487;p29"/>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3"/>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3"/>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3"/>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Jawad Hasan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sp>
        <p:nvSpPr>
          <p:cNvPr id="118" name="Google Shape;118;p3"/>
          <p:cNvSpPr txBox="1"/>
          <p:nvPr/>
        </p:nvSpPr>
        <p:spPr>
          <a:xfrm>
            <a:off x="931238" y="75897"/>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Background and Motivation </a:t>
            </a:r>
            <a:endParaRPr/>
          </a:p>
        </p:txBody>
      </p:sp>
      <p:pic>
        <p:nvPicPr>
          <p:cNvPr id="119" name="Google Shape;119;p3"/>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120" name="Google Shape;120;p3"/>
          <p:cNvSpPr txBox="1"/>
          <p:nvPr/>
        </p:nvSpPr>
        <p:spPr>
          <a:xfrm>
            <a:off x="173831" y="1106136"/>
            <a:ext cx="6084741" cy="5334744"/>
          </a:xfrm>
          <a:prstGeom prst="rect">
            <a:avLst/>
          </a:prstGeom>
          <a:noFill/>
          <a:ln>
            <a:noFill/>
          </a:ln>
        </p:spPr>
        <p:txBody>
          <a:bodyPr anchorCtr="0" anchor="t" bIns="45700" lIns="91425" spcFirstLastPara="1" rIns="91425" wrap="square" tIns="45700">
            <a:noAutofit/>
          </a:bodyPr>
          <a:lstStyle/>
          <a:p>
            <a:pPr indent="-406400" lvl="0" marL="4572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Efficiency of 1st generation Solar cells (15-20%).</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rgbClr val="000000"/>
              </a:buClr>
              <a:buSzPts val="2800"/>
              <a:buFont typeface="Noto Sans Symbols"/>
              <a:buChar char="❑"/>
            </a:pPr>
            <a:r>
              <a:rPr b="1" lang="en-US" sz="3000">
                <a:solidFill>
                  <a:schemeClr val="dk1"/>
                </a:solidFill>
                <a:latin typeface="Calibri"/>
                <a:ea typeface="Calibri"/>
                <a:cs typeface="Calibri"/>
                <a:sym typeface="Calibri"/>
              </a:rPr>
              <a:t>40% cost </a:t>
            </a:r>
            <a:r>
              <a:rPr lang="en-US" sz="2800">
                <a:solidFill>
                  <a:schemeClr val="dk1"/>
                </a:solidFill>
                <a:latin typeface="Calibri"/>
                <a:ea typeface="Calibri"/>
                <a:cs typeface="Calibri"/>
                <a:sym typeface="Calibri"/>
              </a:rPr>
              <a:t>is the bulk material.</a:t>
            </a:r>
            <a:endParaRPr/>
          </a:p>
          <a:p>
            <a:pPr indent="-406400" lvl="0" marL="457200" marR="0" rtl="0" algn="l">
              <a:spcBef>
                <a:spcPts val="0"/>
              </a:spcBef>
              <a:spcAft>
                <a:spcPts val="0"/>
              </a:spcAft>
              <a:buClr>
                <a:srgbClr val="000000"/>
              </a:buClr>
              <a:buSzPts val="2800"/>
              <a:buFont typeface="Noto Sans Symbols"/>
              <a:buChar char="❑"/>
            </a:pPr>
            <a:r>
              <a:rPr lang="en-US" sz="2800">
                <a:solidFill>
                  <a:schemeClr val="dk1"/>
                </a:solidFill>
                <a:latin typeface="Calibri"/>
                <a:ea typeface="Calibri"/>
                <a:cs typeface="Calibri"/>
                <a:sym typeface="Calibri"/>
              </a:rPr>
              <a:t>Need to </a:t>
            </a:r>
            <a:r>
              <a:rPr lang="en-US" sz="2800">
                <a:solidFill>
                  <a:srgbClr val="FF0000"/>
                </a:solidFill>
                <a:latin typeface="Calibri"/>
                <a:ea typeface="Calibri"/>
                <a:cs typeface="Calibri"/>
                <a:sym typeface="Calibri"/>
              </a:rPr>
              <a:t>reduce the cost</a:t>
            </a:r>
            <a:r>
              <a:rPr lang="en-US" sz="2800">
                <a:solidFill>
                  <a:schemeClr val="dk1"/>
                </a:solidFill>
                <a:latin typeface="Calibri"/>
                <a:ea typeface="Calibri"/>
                <a:cs typeface="Calibri"/>
                <a:sym typeface="Calibri"/>
              </a:rPr>
              <a:t> and </a:t>
            </a:r>
            <a:r>
              <a:rPr lang="en-US" sz="2800">
                <a:solidFill>
                  <a:schemeClr val="accent6"/>
                </a:solidFill>
                <a:latin typeface="Calibri"/>
                <a:ea typeface="Calibri"/>
                <a:cs typeface="Calibri"/>
                <a:sym typeface="Calibri"/>
              </a:rPr>
              <a:t>increase</a:t>
            </a:r>
            <a:br>
              <a:rPr lang="en-US" sz="2800">
                <a:solidFill>
                  <a:schemeClr val="dk1"/>
                </a:solidFill>
                <a:latin typeface="Calibri"/>
                <a:ea typeface="Calibri"/>
                <a:cs typeface="Calibri"/>
                <a:sym typeface="Calibri"/>
              </a:rPr>
            </a:br>
            <a:r>
              <a:rPr lang="en-US" sz="2800">
                <a:solidFill>
                  <a:schemeClr val="accent6"/>
                </a:solidFill>
                <a:latin typeface="Calibri"/>
                <a:ea typeface="Calibri"/>
                <a:cs typeface="Calibri"/>
                <a:sym typeface="Calibri"/>
              </a:rPr>
              <a:t>the efficiency</a:t>
            </a:r>
            <a:r>
              <a:rPr lang="en-US" sz="2800">
                <a:solidFill>
                  <a:schemeClr val="dk1"/>
                </a:solidFill>
                <a:latin typeface="Calibri"/>
                <a:ea typeface="Calibri"/>
                <a:cs typeface="Calibri"/>
                <a:sym typeface="Calibri"/>
              </a:rPr>
              <a:t>.</a:t>
            </a:r>
            <a:endParaRPr/>
          </a:p>
          <a:p>
            <a:pPr indent="-406400" lvl="0" marL="457200" marR="0" rtl="0" algn="l">
              <a:spcBef>
                <a:spcPts val="0"/>
              </a:spcBef>
              <a:spcAft>
                <a:spcPts val="0"/>
              </a:spcAft>
              <a:buClr>
                <a:srgbClr val="000000"/>
              </a:buClr>
              <a:buSzPts val="2800"/>
              <a:buFont typeface="Noto Sans Symbols"/>
              <a:buChar char="❑"/>
            </a:pPr>
            <a:r>
              <a:rPr lang="en-US" sz="2800">
                <a:solidFill>
                  <a:schemeClr val="dk1"/>
                </a:solidFill>
                <a:latin typeface="Calibri"/>
                <a:ea typeface="Calibri"/>
                <a:cs typeface="Calibri"/>
                <a:sym typeface="Calibri"/>
              </a:rPr>
              <a:t>TFSC uses less bulk material so costs less.</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rgbClr val="000000"/>
              </a:buClr>
              <a:buSzPts val="2800"/>
              <a:buFont typeface="Noto Sans Symbols"/>
              <a:buChar char="❑"/>
            </a:pPr>
            <a:r>
              <a:rPr lang="en-US" sz="2800">
                <a:solidFill>
                  <a:schemeClr val="dk1"/>
                </a:solidFill>
                <a:latin typeface="Calibri"/>
                <a:ea typeface="Calibri"/>
                <a:cs typeface="Calibri"/>
                <a:sym typeface="Calibri"/>
              </a:rPr>
              <a:t>Different Light trapping techniques</a:t>
            </a:r>
            <a:endParaRPr/>
          </a:p>
          <a:p>
            <a:pPr indent="-406400" lvl="0" marL="457200" marR="0" rtl="0" algn="l">
              <a:spcBef>
                <a:spcPts val="0"/>
              </a:spcBef>
              <a:spcAft>
                <a:spcPts val="0"/>
              </a:spcAft>
              <a:buClr>
                <a:srgbClr val="000000"/>
              </a:buClr>
              <a:buSzPts val="2800"/>
              <a:buFont typeface="Noto Sans Symbols"/>
              <a:buChar char="❑"/>
            </a:pPr>
            <a:r>
              <a:rPr lang="en-US" sz="2800">
                <a:solidFill>
                  <a:schemeClr val="dk1"/>
                </a:solidFill>
                <a:latin typeface="Calibri"/>
                <a:ea typeface="Calibri"/>
                <a:cs typeface="Calibri"/>
                <a:sym typeface="Calibri"/>
              </a:rPr>
              <a:t>Plasmonic Metallic Nanoparticle</a:t>
            </a:r>
            <a:endParaRPr sz="2800">
              <a:solidFill>
                <a:schemeClr val="dk1"/>
              </a:solidFill>
              <a:latin typeface="Calibri"/>
              <a:ea typeface="Calibri"/>
              <a:cs typeface="Calibri"/>
              <a:sym typeface="Calibri"/>
            </a:endParaRPr>
          </a:p>
          <a:p>
            <a:pPr indent="-228600" lvl="1" marL="914400" marR="0" rtl="0" algn="l">
              <a:spcBef>
                <a:spcPts val="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pic>
        <p:nvPicPr>
          <p:cNvPr descr="Electricity from Solar - Wikid Energy Funhouse - UIowa Wiki" id="121" name="Google Shape;121;p3"/>
          <p:cNvPicPr preferRelativeResize="0"/>
          <p:nvPr/>
        </p:nvPicPr>
        <p:blipFill rotWithShape="1">
          <a:blip r:embed="rId4">
            <a:alphaModFix/>
          </a:blip>
          <a:srcRect b="0" l="0" r="0" t="0"/>
          <a:stretch/>
        </p:blipFill>
        <p:spPr>
          <a:xfrm>
            <a:off x="7172061" y="968927"/>
            <a:ext cx="4106449" cy="53574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0"/>
          <p:cNvSpPr/>
          <p:nvPr/>
        </p:nvSpPr>
        <p:spPr>
          <a:xfrm>
            <a:off x="0" y="786047"/>
            <a:ext cx="3931800" cy="18300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93" name="Google Shape;493;p30"/>
          <p:cNvSpPr/>
          <p:nvPr/>
        </p:nvSpPr>
        <p:spPr>
          <a:xfrm>
            <a:off x="4130040" y="786047"/>
            <a:ext cx="3931800" cy="18300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94" name="Google Shape;494;p30"/>
          <p:cNvSpPr/>
          <p:nvPr/>
        </p:nvSpPr>
        <p:spPr>
          <a:xfrm>
            <a:off x="8260080" y="786047"/>
            <a:ext cx="3931800" cy="18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95" name="Google Shape;495;p30"/>
          <p:cNvSpPr/>
          <p:nvPr/>
        </p:nvSpPr>
        <p:spPr>
          <a:xfrm>
            <a:off x="0" y="6440128"/>
            <a:ext cx="12192000" cy="417900"/>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Fantastic 3				Use of hybrid plasmonic nanoparticle   			                        IUBPSL</a:t>
            </a:r>
            <a:endParaRPr sz="1800">
              <a:solidFill>
                <a:schemeClr val="lt1"/>
              </a:solidFill>
              <a:latin typeface="Calibri"/>
              <a:ea typeface="Calibri"/>
              <a:cs typeface="Calibri"/>
              <a:sym typeface="Calibri"/>
            </a:endParaRPr>
          </a:p>
        </p:txBody>
      </p:sp>
      <p:sp>
        <p:nvSpPr>
          <p:cNvPr id="496" name="Google Shape;496;p30"/>
          <p:cNvSpPr txBox="1"/>
          <p:nvPr/>
        </p:nvSpPr>
        <p:spPr>
          <a:xfrm>
            <a:off x="931238" y="122926"/>
            <a:ext cx="110346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060"/>
              </a:buClr>
              <a:buSzPts val="3200"/>
              <a:buFont typeface="Calibri"/>
              <a:buNone/>
            </a:pPr>
            <a:r>
              <a:rPr b="1" lang="en-US" sz="3200">
                <a:solidFill>
                  <a:srgbClr val="002060"/>
                </a:solidFill>
                <a:latin typeface="Calibri"/>
                <a:ea typeface="Calibri"/>
                <a:cs typeface="Calibri"/>
                <a:sym typeface="Calibri"/>
              </a:rPr>
              <a:t>Publications Generated by Group 9 from EEE 400 Project</a:t>
            </a:r>
            <a:endParaRPr b="1" sz="3200">
              <a:solidFill>
                <a:srgbClr val="002060"/>
              </a:solidFill>
              <a:latin typeface="Calibri"/>
              <a:ea typeface="Calibri"/>
              <a:cs typeface="Calibri"/>
              <a:sym typeface="Calibri"/>
            </a:endParaRPr>
          </a:p>
        </p:txBody>
      </p:sp>
      <p:pic>
        <p:nvPicPr>
          <p:cNvPr id="497" name="Google Shape;497;p30"/>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498" name="Google Shape;498;p30"/>
          <p:cNvSpPr txBox="1"/>
          <p:nvPr/>
        </p:nvSpPr>
        <p:spPr>
          <a:xfrm>
            <a:off x="-102642" y="978378"/>
            <a:ext cx="11961707" cy="5093576"/>
          </a:xfrm>
          <a:prstGeom prst="rect">
            <a:avLst/>
          </a:prstGeom>
          <a:noFill/>
          <a:ln>
            <a:noFill/>
          </a:ln>
        </p:spPr>
        <p:txBody>
          <a:bodyPr anchorCtr="0" anchor="t" bIns="45700" lIns="91425" spcFirstLastPara="1" rIns="91425" wrap="square" tIns="45700">
            <a:noAutofit/>
          </a:bodyPr>
          <a:lstStyle/>
          <a:p>
            <a:pPr indent="0" lvl="0" marL="50800" marR="0" rtl="0" algn="just">
              <a:spcBef>
                <a:spcPts val="0"/>
              </a:spcBef>
              <a:spcAft>
                <a:spcPts val="0"/>
              </a:spcAft>
              <a:buNone/>
            </a:pPr>
            <a:r>
              <a:rPr lang="en-US" sz="2000" u="sng">
                <a:solidFill>
                  <a:schemeClr val="dk1"/>
                </a:solidFill>
                <a:latin typeface="Calibri"/>
                <a:ea typeface="Calibri"/>
                <a:cs typeface="Calibri"/>
                <a:sym typeface="Calibri"/>
              </a:rPr>
              <a:t>Journal:</a:t>
            </a:r>
            <a:endParaRPr/>
          </a:p>
          <a:p>
            <a:pPr indent="0" lvl="0" marL="50800" marR="0" rtl="0" algn="just">
              <a:spcBef>
                <a:spcPts val="0"/>
              </a:spcBef>
              <a:spcAft>
                <a:spcPts val="0"/>
              </a:spcAft>
              <a:buNone/>
            </a:pPr>
            <a:r>
              <a:t/>
            </a:r>
            <a:endParaRPr sz="500">
              <a:solidFill>
                <a:schemeClr val="dk1"/>
              </a:solidFill>
              <a:latin typeface="Calibri"/>
              <a:ea typeface="Calibri"/>
              <a:cs typeface="Calibri"/>
              <a:sym typeface="Calibri"/>
            </a:endParaRPr>
          </a:p>
          <a:p>
            <a:pPr indent="-525462" lvl="0" marL="576262" marR="0" rtl="0" algn="just">
              <a:spcBef>
                <a:spcPts val="0"/>
              </a:spcBef>
              <a:spcAft>
                <a:spcPts val="0"/>
              </a:spcAft>
              <a:buClr>
                <a:schemeClr val="dk1"/>
              </a:buClr>
              <a:buSzPts val="2000"/>
              <a:buFont typeface="Calibri"/>
              <a:buChar char="❑"/>
            </a:pPr>
            <a:r>
              <a:rPr b="1" lang="en-US" sz="1800">
                <a:solidFill>
                  <a:schemeClr val="dk1"/>
                </a:solidFill>
                <a:latin typeface="Calibri"/>
                <a:ea typeface="Calibri"/>
                <a:cs typeface="Calibri"/>
                <a:sym typeface="Calibri"/>
              </a:rPr>
              <a:t>S.M.N. Arefin</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S. Islam</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J. Hasan</a:t>
            </a:r>
            <a:r>
              <a:rPr lang="en-US" sz="1800">
                <a:solidFill>
                  <a:schemeClr val="dk1"/>
                </a:solidFill>
                <a:latin typeface="Calibri"/>
                <a:ea typeface="Calibri"/>
                <a:cs typeface="Calibri"/>
                <a:sym typeface="Calibri"/>
              </a:rPr>
              <a:t>, F. Fairooz, M. Shaky, M.H. Chowdhury</a:t>
            </a:r>
            <a:r>
              <a:rPr i="1" lang="en-US" sz="1800">
                <a:solidFill>
                  <a:schemeClr val="dk1"/>
                </a:solidFill>
                <a:latin typeface="Calibri"/>
                <a:ea typeface="Calibri"/>
                <a:cs typeface="Calibri"/>
                <a:sym typeface="Calibri"/>
              </a:rPr>
              <a:t>. “</a:t>
            </a:r>
            <a:r>
              <a:rPr i="1" lang="en-US" sz="1800">
                <a:solidFill>
                  <a:srgbClr val="000000"/>
                </a:solidFill>
                <a:latin typeface="Calibri"/>
                <a:ea typeface="Calibri"/>
                <a:cs typeface="Calibri"/>
                <a:sym typeface="Calibri"/>
              </a:rPr>
              <a:t>Using Plasmonic Nanostructures to Enhance Solar Cell Performance – Potential for Significantly Harvesting Solar Energy in Bangladesh</a:t>
            </a:r>
            <a:r>
              <a:rPr i="1" lang="en-US" sz="18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International Energy Journal – Bangabandhu Chair Special Edition (Energy, Disaster, Climate Change: Sustainability and Just Transitions in Bangladesh) </a:t>
            </a:r>
            <a:r>
              <a:rPr b="1" lang="en-US" sz="1800">
                <a:solidFill>
                  <a:schemeClr val="dk1"/>
                </a:solidFill>
                <a:latin typeface="Calibri"/>
                <a:ea typeface="Calibri"/>
                <a:cs typeface="Calibri"/>
                <a:sym typeface="Calibri"/>
              </a:rPr>
              <a:t>(Eds. Prof. Joyashree Roy, Sheikh Tawhidul Islam &amp; Indrajit Pal)</a:t>
            </a:r>
            <a:r>
              <a:rPr i="1" lang="en-US" sz="1800">
                <a:solidFill>
                  <a:schemeClr val="dk1"/>
                </a:solidFill>
                <a:latin typeface="Calibri"/>
                <a:ea typeface="Calibri"/>
                <a:cs typeface="Calibri"/>
                <a:sym typeface="Calibri"/>
              </a:rPr>
              <a:t>.</a:t>
            </a:r>
            <a:endParaRPr b="1" sz="800">
              <a:solidFill>
                <a:schemeClr val="dk1"/>
              </a:solidFill>
              <a:latin typeface="Calibri"/>
              <a:ea typeface="Calibri"/>
              <a:cs typeface="Calibri"/>
              <a:sym typeface="Calibri"/>
            </a:endParaRPr>
          </a:p>
          <a:p>
            <a:pPr indent="0" lvl="0" marL="50800" marR="0" rtl="0" algn="just">
              <a:spcBef>
                <a:spcPts val="0"/>
              </a:spcBef>
              <a:spcAft>
                <a:spcPts val="0"/>
              </a:spcAft>
              <a:buNone/>
            </a:pPr>
            <a:r>
              <a:rPr lang="en-US" sz="2000" u="sng">
                <a:solidFill>
                  <a:schemeClr val="dk1"/>
                </a:solidFill>
                <a:latin typeface="Calibri"/>
                <a:ea typeface="Calibri"/>
                <a:cs typeface="Calibri"/>
                <a:sym typeface="Calibri"/>
              </a:rPr>
              <a:t>Conference Papers:</a:t>
            </a:r>
            <a:endParaRPr/>
          </a:p>
          <a:p>
            <a:pPr indent="0" lvl="0" marL="50800" marR="0" rtl="0" algn="just">
              <a:spcBef>
                <a:spcPts val="0"/>
              </a:spcBef>
              <a:spcAft>
                <a:spcPts val="0"/>
              </a:spcAft>
              <a:buNone/>
            </a:pPr>
            <a:r>
              <a:t/>
            </a:r>
            <a:endParaRPr sz="500">
              <a:solidFill>
                <a:schemeClr val="dk1"/>
              </a:solidFill>
              <a:latin typeface="Calibri"/>
              <a:ea typeface="Calibri"/>
              <a:cs typeface="Calibri"/>
              <a:sym typeface="Calibri"/>
            </a:endParaRPr>
          </a:p>
          <a:p>
            <a:pPr indent="-525462" lvl="0" marL="576262" marR="0" rtl="0" algn="just">
              <a:spcBef>
                <a:spcPts val="0"/>
              </a:spcBef>
              <a:spcAft>
                <a:spcPts val="0"/>
              </a:spcAft>
              <a:buClr>
                <a:schemeClr val="dk1"/>
              </a:buClr>
              <a:buSzPts val="2000"/>
              <a:buFont typeface="Calibri"/>
              <a:buChar char="❑"/>
            </a:pPr>
            <a:r>
              <a:rPr b="1" lang="en-US" sz="1800">
                <a:solidFill>
                  <a:schemeClr val="dk1"/>
                </a:solidFill>
                <a:latin typeface="Calibri"/>
                <a:ea typeface="Calibri"/>
                <a:cs typeface="Calibri"/>
                <a:sym typeface="Calibri"/>
              </a:rPr>
              <a:t>S.M.N. Arefin</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S. Islam</a:t>
            </a:r>
            <a:r>
              <a:rPr lang="en-US" sz="1800">
                <a:solidFill>
                  <a:schemeClr val="dk1"/>
                </a:solidFill>
                <a:latin typeface="Calibri"/>
                <a:ea typeface="Calibri"/>
                <a:cs typeface="Calibri"/>
                <a:sym typeface="Calibri"/>
              </a:rPr>
              <a:t>, F. Fairooz, </a:t>
            </a:r>
            <a:r>
              <a:rPr b="1" lang="en-US" sz="1800">
                <a:solidFill>
                  <a:schemeClr val="dk1"/>
                </a:solidFill>
                <a:latin typeface="Calibri"/>
                <a:ea typeface="Calibri"/>
                <a:cs typeface="Calibri"/>
                <a:sym typeface="Calibri"/>
              </a:rPr>
              <a:t>J. Hasan</a:t>
            </a:r>
            <a:r>
              <a:rPr lang="en-US" sz="1800">
                <a:solidFill>
                  <a:schemeClr val="dk1"/>
                </a:solidFill>
                <a:latin typeface="Calibri"/>
                <a:ea typeface="Calibri"/>
                <a:cs typeface="Calibri"/>
                <a:sym typeface="Calibri"/>
              </a:rPr>
              <a:t>,</a:t>
            </a:r>
            <a:r>
              <a:rPr b="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M.H. Chowdhury. </a:t>
            </a:r>
            <a:r>
              <a:rPr i="1" lang="en-US" sz="1800">
                <a:solidFill>
                  <a:schemeClr val="dk1"/>
                </a:solidFill>
                <a:latin typeface="Calibri"/>
                <a:ea typeface="Calibri"/>
                <a:cs typeface="Calibri"/>
                <a:sym typeface="Calibri"/>
              </a:rPr>
              <a:t>"Computational study of “sandwich” configuration of plasmonic nanoparticles to enhance the optoelectronic performance of thin-film solar cells."</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2020 IEEE Region 10 Symposium (TENSYMP)</a:t>
            </a:r>
            <a:r>
              <a:rPr lang="en-US" sz="1800">
                <a:solidFill>
                  <a:schemeClr val="dk1"/>
                </a:solidFill>
                <a:latin typeface="Calibri"/>
                <a:ea typeface="Calibri"/>
                <a:cs typeface="Calibri"/>
                <a:sym typeface="Calibri"/>
              </a:rPr>
              <a:t>. IEEE, 2020.</a:t>
            </a:r>
            <a:endParaRPr/>
          </a:p>
          <a:p>
            <a:pPr indent="-525462" lvl="0" marL="576262" marR="0" rtl="0" algn="just">
              <a:spcBef>
                <a:spcPts val="0"/>
              </a:spcBef>
              <a:spcAft>
                <a:spcPts val="0"/>
              </a:spcAft>
              <a:buClr>
                <a:schemeClr val="dk1"/>
              </a:buClr>
              <a:buSzPts val="2000"/>
              <a:buFont typeface="Calibri"/>
              <a:buChar char="❑"/>
            </a:pPr>
            <a:r>
              <a:rPr b="1" lang="en-US" sz="1800">
                <a:solidFill>
                  <a:schemeClr val="dk1"/>
                </a:solidFill>
                <a:latin typeface="Calibri"/>
                <a:ea typeface="Calibri"/>
                <a:cs typeface="Calibri"/>
                <a:sym typeface="Calibri"/>
              </a:rPr>
              <a:t>S.M.N. Arefin</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J. Hasan</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S. Islam</a:t>
            </a:r>
            <a:r>
              <a:rPr lang="en-US" sz="1800">
                <a:solidFill>
                  <a:schemeClr val="dk1"/>
                </a:solidFill>
                <a:latin typeface="Calibri"/>
                <a:ea typeface="Calibri"/>
                <a:cs typeface="Calibri"/>
                <a:sym typeface="Calibri"/>
              </a:rPr>
              <a:t>, F. Fairooz, M.H. Chowdhury. </a:t>
            </a:r>
            <a:r>
              <a:rPr i="1" lang="en-US" sz="1800">
                <a:solidFill>
                  <a:schemeClr val="dk1"/>
                </a:solidFill>
                <a:latin typeface="Calibri"/>
                <a:ea typeface="Calibri"/>
                <a:cs typeface="Calibri"/>
                <a:sym typeface="Calibri"/>
              </a:rPr>
              <a:t>“Influence of Particle Shape on the Ability of Plasmonic Metal Core-Silica Shell Nanoparticles Embedded within the Absorbing Layer to Enhance the Opto-electronic Performance of Thin-Film Solar Cells”</a:t>
            </a:r>
            <a:r>
              <a:rPr lang="en-US" sz="1800">
                <a:solidFill>
                  <a:schemeClr val="dk1"/>
                </a:solidFill>
                <a:latin typeface="Calibri"/>
                <a:ea typeface="Calibri"/>
                <a:cs typeface="Calibri"/>
                <a:sym typeface="Calibri"/>
              </a:rPr>
              <a:t> 2020 International Conference on Advanced Information &amp; Communication Technology (ICAICT). IEEE, 2020.</a:t>
            </a:r>
            <a:endParaRPr i="1" sz="1800">
              <a:solidFill>
                <a:schemeClr val="dk1"/>
              </a:solidFill>
              <a:latin typeface="Calibri"/>
              <a:ea typeface="Calibri"/>
              <a:cs typeface="Calibri"/>
              <a:sym typeface="Calibri"/>
            </a:endParaRPr>
          </a:p>
          <a:p>
            <a:pPr indent="-525462" lvl="0" marL="576262" marR="0" rtl="0" algn="just">
              <a:spcBef>
                <a:spcPts val="0"/>
              </a:spcBef>
              <a:spcAft>
                <a:spcPts val="0"/>
              </a:spcAft>
              <a:buClr>
                <a:schemeClr val="dk1"/>
              </a:buClr>
              <a:buSzPts val="2000"/>
              <a:buFont typeface="Calibri"/>
              <a:buChar char="❑"/>
            </a:pPr>
            <a:r>
              <a:rPr lang="en-US" sz="1800">
                <a:solidFill>
                  <a:schemeClr val="dk1"/>
                </a:solidFill>
                <a:latin typeface="Calibri"/>
                <a:ea typeface="Calibri"/>
                <a:cs typeface="Calibri"/>
                <a:sym typeface="Calibri"/>
              </a:rPr>
              <a:t>F. Fairooz, </a:t>
            </a:r>
            <a:r>
              <a:rPr b="1" lang="en-US" sz="1800">
                <a:solidFill>
                  <a:schemeClr val="dk1"/>
                </a:solidFill>
                <a:latin typeface="Calibri"/>
                <a:ea typeface="Calibri"/>
                <a:cs typeface="Calibri"/>
                <a:sym typeface="Calibri"/>
              </a:rPr>
              <a:t>J. Hasan</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S.M.N. Arefin</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S. Islam</a:t>
            </a:r>
            <a:r>
              <a:rPr lang="en-US" sz="1800">
                <a:solidFill>
                  <a:schemeClr val="dk1"/>
                </a:solidFill>
                <a:latin typeface="Calibri"/>
                <a:ea typeface="Calibri"/>
                <a:cs typeface="Calibri"/>
                <a:sym typeface="Calibri"/>
              </a:rPr>
              <a:t>, M.H. Chowdhury. </a:t>
            </a:r>
            <a:r>
              <a:rPr i="1" lang="en-US" sz="1800">
                <a:solidFill>
                  <a:schemeClr val="dk1"/>
                </a:solidFill>
                <a:latin typeface="Calibri"/>
                <a:ea typeface="Calibri"/>
                <a:cs typeface="Calibri"/>
                <a:sym typeface="Calibri"/>
              </a:rPr>
              <a:t>“Use of plasmonic nanoparticles made of aluminum and alloys of aluminum to enhance the optoelectronic performance of thin-film solar cells”</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2020 IEEE Region 10 Symposium (TENSYMP). </a:t>
            </a:r>
            <a:r>
              <a:rPr lang="en-US" sz="1800">
                <a:solidFill>
                  <a:schemeClr val="dk1"/>
                </a:solidFill>
                <a:latin typeface="Calibri"/>
                <a:ea typeface="Calibri"/>
                <a:cs typeface="Calibri"/>
                <a:sym typeface="Calibri"/>
              </a:rPr>
              <a:t>IEEE, 2020.</a:t>
            </a:r>
            <a:endParaRPr/>
          </a:p>
          <a:p>
            <a:pPr indent="-525462" lvl="0" marL="576262" marR="0" rtl="0" algn="just">
              <a:spcBef>
                <a:spcPts val="0"/>
              </a:spcBef>
              <a:spcAft>
                <a:spcPts val="0"/>
              </a:spcAft>
              <a:buClr>
                <a:schemeClr val="dk1"/>
              </a:buClr>
              <a:buSzPts val="2000"/>
              <a:buFont typeface="Calibri"/>
              <a:buChar char="❑"/>
            </a:pPr>
            <a:r>
              <a:rPr lang="en-US" sz="1800">
                <a:solidFill>
                  <a:schemeClr val="dk1"/>
                </a:solidFill>
                <a:latin typeface="Calibri"/>
                <a:ea typeface="Calibri"/>
                <a:cs typeface="Calibri"/>
                <a:sym typeface="Calibri"/>
              </a:rPr>
              <a:t>M. Shaky, </a:t>
            </a:r>
            <a:r>
              <a:rPr b="1" lang="en-US" sz="1800">
                <a:solidFill>
                  <a:schemeClr val="dk1"/>
                </a:solidFill>
                <a:latin typeface="Calibri"/>
                <a:ea typeface="Calibri"/>
                <a:cs typeface="Calibri"/>
                <a:sym typeface="Calibri"/>
              </a:rPr>
              <a:t>S.M.N. Arefin</a:t>
            </a:r>
            <a:r>
              <a:rPr lang="en-US" sz="1800">
                <a:solidFill>
                  <a:schemeClr val="dk1"/>
                </a:solidFill>
                <a:latin typeface="Calibri"/>
                <a:ea typeface="Calibri"/>
                <a:cs typeface="Calibri"/>
                <a:sym typeface="Calibri"/>
              </a:rPr>
              <a:t>, M. H. Chowdhury. </a:t>
            </a:r>
            <a:r>
              <a:rPr i="1" lang="en-US" sz="1800">
                <a:solidFill>
                  <a:schemeClr val="dk1"/>
                </a:solidFill>
                <a:latin typeface="Calibri"/>
                <a:ea typeface="Calibri"/>
                <a:cs typeface="Calibri"/>
                <a:sym typeface="Calibri"/>
              </a:rPr>
              <a:t>“Use of Bowtie-shaped Nanoapertures and Spherical Plasmonic Metal Nanoparticles to Improve the Optoelectronic Performance of Thin-film Solar Cells”.</a:t>
            </a:r>
            <a:r>
              <a:rPr lang="en-US" sz="1800">
                <a:solidFill>
                  <a:schemeClr val="dk1"/>
                </a:solidFill>
                <a:latin typeface="Calibri"/>
                <a:ea typeface="Calibri"/>
                <a:cs typeface="Calibri"/>
                <a:sym typeface="Calibri"/>
              </a:rPr>
              <a:t> 2020 International Conference on Advanced Information &amp; Communication Technology (ICAICT). IEEE, 2020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1"/>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31"/>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31"/>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31"/>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Fantastic 3 				Use of hybrid plasmonic nanoparticle   				       IUBPSL</a:t>
            </a:r>
            <a:endParaRPr sz="1800">
              <a:solidFill>
                <a:schemeClr val="lt1"/>
              </a:solidFill>
              <a:latin typeface="Calibri"/>
              <a:ea typeface="Calibri"/>
              <a:cs typeface="Calibri"/>
              <a:sym typeface="Calibri"/>
            </a:endParaRPr>
          </a:p>
        </p:txBody>
      </p:sp>
      <p:sp>
        <p:nvSpPr>
          <p:cNvPr id="507" name="Google Shape;507;p31"/>
          <p:cNvSpPr txBox="1"/>
          <p:nvPr/>
        </p:nvSpPr>
        <p:spPr>
          <a:xfrm>
            <a:off x="465619" y="1166820"/>
            <a:ext cx="11500239" cy="5093702"/>
          </a:xfrm>
          <a:prstGeom prst="rect">
            <a:avLst/>
          </a:prstGeom>
          <a:noFill/>
          <a:ln>
            <a:noFill/>
          </a:ln>
        </p:spPr>
        <p:txBody>
          <a:bodyPr anchorCtr="0" anchor="t" bIns="45700" lIns="91425" spcFirstLastPara="1" rIns="91425" wrap="square" tIns="45700">
            <a:spAutoFit/>
          </a:bodyPr>
          <a:lstStyle/>
          <a:p>
            <a:pPr indent="-575945" lvl="0" marL="575945" marR="0" rtl="0" algn="just">
              <a:spcBef>
                <a:spcPts val="0"/>
              </a:spcBef>
              <a:spcAft>
                <a:spcPts val="0"/>
              </a:spcAft>
              <a:buClr>
                <a:schemeClr val="dk1"/>
              </a:buClr>
              <a:buSzPts val="2500"/>
              <a:buFont typeface="Noto Sans Symbols"/>
              <a:buChar char="❑"/>
            </a:pPr>
            <a:r>
              <a:rPr b="1" lang="en-US" sz="2500">
                <a:solidFill>
                  <a:schemeClr val="dk1"/>
                </a:solidFill>
                <a:latin typeface="Calibri"/>
                <a:ea typeface="Calibri"/>
                <a:cs typeface="Calibri"/>
                <a:sym typeface="Calibri"/>
              </a:rPr>
              <a:t>S. Islam</a:t>
            </a:r>
            <a:r>
              <a:rPr lang="en-US" sz="2500">
                <a:solidFill>
                  <a:schemeClr val="dk1"/>
                </a:solidFill>
                <a:latin typeface="Calibri"/>
                <a:ea typeface="Calibri"/>
                <a:cs typeface="Calibri"/>
                <a:sym typeface="Calibri"/>
              </a:rPr>
              <a:t>, </a:t>
            </a:r>
            <a:r>
              <a:rPr b="1" lang="en-US" sz="2500">
                <a:solidFill>
                  <a:schemeClr val="dk1"/>
                </a:solidFill>
                <a:latin typeface="Calibri"/>
                <a:ea typeface="Calibri"/>
                <a:cs typeface="Calibri"/>
                <a:sym typeface="Calibri"/>
              </a:rPr>
              <a:t>J. Hasan</a:t>
            </a:r>
            <a:r>
              <a:rPr lang="en-US" sz="2500">
                <a:solidFill>
                  <a:schemeClr val="dk1"/>
                </a:solidFill>
                <a:latin typeface="Calibri"/>
                <a:ea typeface="Calibri"/>
                <a:cs typeface="Calibri"/>
                <a:sym typeface="Calibri"/>
              </a:rPr>
              <a:t>, S.N. Hasan, </a:t>
            </a:r>
            <a:r>
              <a:rPr b="1" lang="en-US" sz="2500">
                <a:solidFill>
                  <a:schemeClr val="dk1"/>
                </a:solidFill>
                <a:latin typeface="Calibri"/>
                <a:ea typeface="Calibri"/>
                <a:cs typeface="Calibri"/>
                <a:sym typeface="Calibri"/>
              </a:rPr>
              <a:t>S.M.N. Arefin</a:t>
            </a:r>
            <a:r>
              <a:rPr lang="en-US" sz="2500">
                <a:solidFill>
                  <a:schemeClr val="dk1"/>
                </a:solidFill>
                <a:latin typeface="Calibri"/>
                <a:ea typeface="Calibri"/>
                <a:cs typeface="Calibri"/>
                <a:sym typeface="Calibri"/>
              </a:rPr>
              <a:t>, M.H. Chowdhury. </a:t>
            </a:r>
            <a:r>
              <a:rPr i="1" lang="en-US" sz="2500">
                <a:solidFill>
                  <a:schemeClr val="dk1"/>
                </a:solidFill>
                <a:latin typeface="Calibri"/>
                <a:ea typeface="Calibri"/>
                <a:cs typeface="Calibri"/>
                <a:sym typeface="Calibri"/>
              </a:rPr>
              <a:t>“Effect of structural defects in periodic arrays of plasmonic metal nanoparticles in enhancing the opto-electronic performance of thin-film solar cells”</a:t>
            </a:r>
            <a:r>
              <a:rPr lang="en-US" sz="2500">
                <a:solidFill>
                  <a:schemeClr val="dk1"/>
                </a:solidFill>
                <a:latin typeface="Calibri"/>
                <a:ea typeface="Calibri"/>
                <a:cs typeface="Calibri"/>
                <a:sym typeface="Calibri"/>
              </a:rPr>
              <a:t> </a:t>
            </a:r>
            <a:r>
              <a:rPr i="1" lang="en-US" sz="2500">
                <a:solidFill>
                  <a:schemeClr val="dk1"/>
                </a:solidFill>
                <a:latin typeface="Calibri"/>
                <a:ea typeface="Calibri"/>
                <a:cs typeface="Calibri"/>
                <a:sym typeface="Calibri"/>
              </a:rPr>
              <a:t>(to be submitted to </a:t>
            </a:r>
            <a:r>
              <a:rPr b="1" i="1" lang="en-US" sz="2500">
                <a:solidFill>
                  <a:schemeClr val="dk1"/>
                </a:solidFill>
                <a:latin typeface="Calibri"/>
                <a:ea typeface="Calibri"/>
                <a:cs typeface="Calibri"/>
                <a:sym typeface="Calibri"/>
              </a:rPr>
              <a:t>IEEE Tensymp 2021</a:t>
            </a:r>
            <a:r>
              <a:rPr i="1" lang="en-US" sz="2500">
                <a:solidFill>
                  <a:schemeClr val="dk1"/>
                </a:solidFill>
                <a:latin typeface="Calibri"/>
                <a:ea typeface="Calibri"/>
                <a:cs typeface="Calibri"/>
                <a:sym typeface="Calibri"/>
              </a:rPr>
              <a:t>)</a:t>
            </a:r>
            <a:endParaRPr/>
          </a:p>
          <a:p>
            <a:pPr indent="-575945" lvl="0" marL="575945" marR="0" rtl="0" algn="just">
              <a:spcBef>
                <a:spcPts val="0"/>
              </a:spcBef>
              <a:spcAft>
                <a:spcPts val="0"/>
              </a:spcAft>
              <a:buClr>
                <a:schemeClr val="dk1"/>
              </a:buClr>
              <a:buSzPts val="2500"/>
              <a:buFont typeface="Noto Sans Symbols"/>
              <a:buChar char="❑"/>
            </a:pPr>
            <a:r>
              <a:rPr b="1" lang="en-US" sz="2500">
                <a:solidFill>
                  <a:schemeClr val="dk1"/>
                </a:solidFill>
                <a:latin typeface="Calibri"/>
                <a:ea typeface="Calibri"/>
                <a:cs typeface="Calibri"/>
                <a:sym typeface="Calibri"/>
              </a:rPr>
              <a:t>J. Hasan</a:t>
            </a:r>
            <a:r>
              <a:rPr lang="en-US" sz="2500">
                <a:solidFill>
                  <a:schemeClr val="dk1"/>
                </a:solidFill>
                <a:latin typeface="Calibri"/>
                <a:ea typeface="Calibri"/>
                <a:cs typeface="Calibri"/>
                <a:sym typeface="Calibri"/>
              </a:rPr>
              <a:t>, S.N. Hasan, </a:t>
            </a:r>
            <a:r>
              <a:rPr b="1" lang="en-US" sz="2500">
                <a:solidFill>
                  <a:schemeClr val="dk1"/>
                </a:solidFill>
                <a:latin typeface="Calibri"/>
                <a:ea typeface="Calibri"/>
                <a:cs typeface="Calibri"/>
                <a:sym typeface="Calibri"/>
              </a:rPr>
              <a:t>S. Islam</a:t>
            </a:r>
            <a:r>
              <a:rPr lang="en-US" sz="2500">
                <a:solidFill>
                  <a:schemeClr val="dk1"/>
                </a:solidFill>
                <a:latin typeface="Calibri"/>
                <a:ea typeface="Calibri"/>
                <a:cs typeface="Calibri"/>
                <a:sym typeface="Calibri"/>
              </a:rPr>
              <a:t>, </a:t>
            </a:r>
            <a:r>
              <a:rPr b="1" lang="en-US" sz="2500">
                <a:solidFill>
                  <a:schemeClr val="dk1"/>
                </a:solidFill>
                <a:latin typeface="Calibri"/>
                <a:ea typeface="Calibri"/>
                <a:cs typeface="Calibri"/>
                <a:sym typeface="Calibri"/>
              </a:rPr>
              <a:t>S.M.N. Arefin</a:t>
            </a:r>
            <a:r>
              <a:rPr lang="en-US" sz="2500">
                <a:solidFill>
                  <a:schemeClr val="dk1"/>
                </a:solidFill>
                <a:latin typeface="Calibri"/>
                <a:ea typeface="Calibri"/>
                <a:cs typeface="Calibri"/>
                <a:sym typeface="Calibri"/>
              </a:rPr>
              <a:t>, M.H. Chowdhury. </a:t>
            </a:r>
            <a:r>
              <a:rPr i="1" lang="en-US" sz="2500">
                <a:solidFill>
                  <a:schemeClr val="dk1"/>
                </a:solidFill>
                <a:latin typeface="Calibri"/>
                <a:ea typeface="Calibri"/>
                <a:cs typeface="Calibri"/>
                <a:sym typeface="Calibri"/>
              </a:rPr>
              <a:t>“Computational investigation of the effect of the angle of incidence of solar radiation on the capability of arrays of plasmonic metal nanoparticles for enhancing the opto-electronic performance of thin-film solar cells” (to be submitted to </a:t>
            </a:r>
            <a:r>
              <a:rPr b="1" i="1" lang="en-US" sz="2500">
                <a:solidFill>
                  <a:schemeClr val="dk1"/>
                </a:solidFill>
                <a:latin typeface="Calibri"/>
                <a:ea typeface="Calibri"/>
                <a:cs typeface="Calibri"/>
                <a:sym typeface="Calibri"/>
              </a:rPr>
              <a:t>IEEE Tensymp 2021</a:t>
            </a:r>
            <a:r>
              <a:rPr i="1" lang="en-US" sz="2500">
                <a:solidFill>
                  <a:schemeClr val="dk1"/>
                </a:solidFill>
                <a:latin typeface="Calibri"/>
                <a:ea typeface="Calibri"/>
                <a:cs typeface="Calibri"/>
                <a:sym typeface="Calibri"/>
              </a:rPr>
              <a:t>)</a:t>
            </a:r>
            <a:endParaRPr/>
          </a:p>
          <a:p>
            <a:pPr indent="-575945" lvl="0" marL="575945" marR="0" rtl="0" algn="just">
              <a:spcBef>
                <a:spcPts val="0"/>
              </a:spcBef>
              <a:spcAft>
                <a:spcPts val="0"/>
              </a:spcAft>
              <a:buClr>
                <a:schemeClr val="dk1"/>
              </a:buClr>
              <a:buSzPts val="2500"/>
              <a:buFont typeface="Noto Sans Symbols"/>
              <a:buChar char="❑"/>
            </a:pPr>
            <a:r>
              <a:rPr b="1" lang="en-US" sz="2500">
                <a:solidFill>
                  <a:schemeClr val="dk1"/>
                </a:solidFill>
                <a:latin typeface="Calibri"/>
                <a:ea typeface="Calibri"/>
                <a:cs typeface="Calibri"/>
                <a:sym typeface="Calibri"/>
              </a:rPr>
              <a:t>S.M.N. Arefin</a:t>
            </a:r>
            <a:r>
              <a:rPr lang="en-US" sz="2500">
                <a:solidFill>
                  <a:schemeClr val="dk1"/>
                </a:solidFill>
                <a:latin typeface="Calibri"/>
                <a:ea typeface="Calibri"/>
                <a:cs typeface="Calibri"/>
                <a:sym typeface="Calibri"/>
              </a:rPr>
              <a:t>, </a:t>
            </a:r>
            <a:r>
              <a:rPr b="1" lang="en-US" sz="2500">
                <a:solidFill>
                  <a:schemeClr val="dk1"/>
                </a:solidFill>
                <a:latin typeface="Calibri"/>
                <a:ea typeface="Calibri"/>
                <a:cs typeface="Calibri"/>
                <a:sym typeface="Calibri"/>
              </a:rPr>
              <a:t>J. Hasan</a:t>
            </a:r>
            <a:r>
              <a:rPr lang="en-US" sz="2500">
                <a:solidFill>
                  <a:schemeClr val="dk1"/>
                </a:solidFill>
                <a:latin typeface="Calibri"/>
                <a:ea typeface="Calibri"/>
                <a:cs typeface="Calibri"/>
                <a:sym typeface="Calibri"/>
              </a:rPr>
              <a:t>, </a:t>
            </a:r>
            <a:r>
              <a:rPr b="1" lang="en-US" sz="2500">
                <a:solidFill>
                  <a:schemeClr val="dk1"/>
                </a:solidFill>
                <a:latin typeface="Calibri"/>
                <a:ea typeface="Calibri"/>
                <a:cs typeface="Calibri"/>
                <a:sym typeface="Calibri"/>
              </a:rPr>
              <a:t>S. Islam </a:t>
            </a:r>
            <a:r>
              <a:rPr lang="en-US" sz="2500">
                <a:solidFill>
                  <a:schemeClr val="dk1"/>
                </a:solidFill>
                <a:latin typeface="Calibri"/>
                <a:ea typeface="Calibri"/>
                <a:cs typeface="Calibri"/>
                <a:sym typeface="Calibri"/>
              </a:rPr>
              <a:t>and M.H. Chowdhury. </a:t>
            </a:r>
            <a:r>
              <a:rPr i="1" lang="en-US" sz="2500">
                <a:solidFill>
                  <a:schemeClr val="dk1"/>
                </a:solidFill>
                <a:latin typeface="Calibri"/>
                <a:ea typeface="Calibri"/>
                <a:cs typeface="Calibri"/>
                <a:sym typeface="Calibri"/>
              </a:rPr>
              <a:t>“A Study of Plasmonic Core-Shell Nanoparticles Embedded Inside the Absorbing Substrate to Enhance the Opto-electronic Performance of Thin Film Solar Cells”</a:t>
            </a:r>
            <a:r>
              <a:rPr lang="en-US" sz="2500">
                <a:solidFill>
                  <a:schemeClr val="dk1"/>
                </a:solidFill>
                <a:latin typeface="Calibri"/>
                <a:ea typeface="Calibri"/>
                <a:cs typeface="Calibri"/>
                <a:sym typeface="Calibri"/>
              </a:rPr>
              <a:t> </a:t>
            </a:r>
            <a:r>
              <a:rPr i="1" lang="en-US" sz="2500">
                <a:solidFill>
                  <a:schemeClr val="dk1"/>
                </a:solidFill>
                <a:latin typeface="Calibri"/>
                <a:ea typeface="Calibri"/>
                <a:cs typeface="Calibri"/>
                <a:sym typeface="Calibri"/>
              </a:rPr>
              <a:t>(to be submitted to the </a:t>
            </a:r>
            <a:r>
              <a:rPr b="1" i="1" lang="en-US" sz="2500">
                <a:solidFill>
                  <a:schemeClr val="dk1"/>
                </a:solidFill>
                <a:latin typeface="Calibri"/>
                <a:ea typeface="Calibri"/>
                <a:cs typeface="Calibri"/>
                <a:sym typeface="Calibri"/>
              </a:rPr>
              <a:t>Journal of Physics D: Applied Physics</a:t>
            </a:r>
            <a:r>
              <a:rPr i="1" lang="en-US" sz="2500">
                <a:solidFill>
                  <a:schemeClr val="dk1"/>
                </a:solidFill>
                <a:latin typeface="Calibri"/>
                <a:ea typeface="Calibri"/>
                <a:cs typeface="Calibri"/>
                <a:sym typeface="Calibri"/>
              </a:rPr>
              <a:t>)</a:t>
            </a:r>
            <a:endParaRPr/>
          </a:p>
        </p:txBody>
      </p:sp>
      <p:sp>
        <p:nvSpPr>
          <p:cNvPr id="508" name="Google Shape;508;p31"/>
          <p:cNvSpPr txBox="1"/>
          <p:nvPr/>
        </p:nvSpPr>
        <p:spPr>
          <a:xfrm>
            <a:off x="931238" y="57609"/>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Upcoming Publications from Group 9</a:t>
            </a:r>
            <a:endParaRPr/>
          </a:p>
        </p:txBody>
      </p:sp>
      <p:pic>
        <p:nvPicPr>
          <p:cNvPr id="509" name="Google Shape;509;p31"/>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2"/>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32"/>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32"/>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32"/>
          <p:cNvSpPr txBox="1"/>
          <p:nvPr/>
        </p:nvSpPr>
        <p:spPr>
          <a:xfrm>
            <a:off x="931238" y="176481"/>
            <a:ext cx="1103462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2060"/>
                </a:solidFill>
                <a:latin typeface="Calibri"/>
                <a:ea typeface="Calibri"/>
                <a:cs typeface="Calibri"/>
                <a:sym typeface="Calibri"/>
              </a:rPr>
              <a:t>Any questions, comments or suggestions?</a:t>
            </a:r>
            <a:endParaRPr/>
          </a:p>
        </p:txBody>
      </p:sp>
      <p:pic>
        <p:nvPicPr>
          <p:cNvPr id="518" name="Google Shape;518;p32"/>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pic>
        <p:nvPicPr>
          <p:cNvPr descr="Related image" id="519" name="Google Shape;519;p32"/>
          <p:cNvPicPr preferRelativeResize="0"/>
          <p:nvPr/>
        </p:nvPicPr>
        <p:blipFill rotWithShape="1">
          <a:blip r:embed="rId4">
            <a:alphaModFix/>
          </a:blip>
          <a:srcRect b="0" l="0" r="0" t="0"/>
          <a:stretch/>
        </p:blipFill>
        <p:spPr>
          <a:xfrm>
            <a:off x="1574292" y="1304433"/>
            <a:ext cx="9043416" cy="4800189"/>
          </a:xfrm>
          <a:prstGeom prst="rect">
            <a:avLst/>
          </a:prstGeom>
          <a:noFill/>
          <a:ln>
            <a:noFill/>
          </a:ln>
        </p:spPr>
      </p:pic>
      <p:sp>
        <p:nvSpPr>
          <p:cNvPr id="520" name="Google Shape;520;p32"/>
          <p:cNvSpPr/>
          <p:nvPr/>
        </p:nvSpPr>
        <p:spPr>
          <a:xfrm>
            <a:off x="0" y="6440128"/>
            <a:ext cx="12192000" cy="417900"/>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Fantastic 3				Use of hybrid plasmonic nanoparticle   			                        IUBPSL</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4"/>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4"/>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4"/>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Jawad Hasan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sp>
        <p:nvSpPr>
          <p:cNvPr id="131" name="Google Shape;131;p4"/>
          <p:cNvSpPr txBox="1"/>
          <p:nvPr/>
        </p:nvSpPr>
        <p:spPr>
          <a:xfrm>
            <a:off x="931238" y="75897"/>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Background and Motivation (contd..)</a:t>
            </a:r>
            <a:endParaRPr/>
          </a:p>
        </p:txBody>
      </p:sp>
      <p:pic>
        <p:nvPicPr>
          <p:cNvPr id="132" name="Google Shape;132;p4"/>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pic>
        <p:nvPicPr>
          <p:cNvPr id="133" name="Google Shape;133;p4"/>
          <p:cNvPicPr preferRelativeResize="0"/>
          <p:nvPr/>
        </p:nvPicPr>
        <p:blipFill rotWithShape="1">
          <a:blip r:embed="rId4">
            <a:alphaModFix/>
          </a:blip>
          <a:srcRect b="9643" l="0" r="0" t="16336"/>
          <a:stretch/>
        </p:blipFill>
        <p:spPr>
          <a:xfrm>
            <a:off x="7012234" y="1105103"/>
            <a:ext cx="5069961" cy="2632976"/>
          </a:xfrm>
          <a:prstGeom prst="rect">
            <a:avLst/>
          </a:prstGeom>
          <a:noFill/>
          <a:ln>
            <a:noFill/>
          </a:ln>
        </p:spPr>
      </p:pic>
      <p:sp>
        <p:nvSpPr>
          <p:cNvPr id="134" name="Google Shape;134;p4"/>
          <p:cNvSpPr txBox="1"/>
          <p:nvPr/>
        </p:nvSpPr>
        <p:spPr>
          <a:xfrm>
            <a:off x="173831" y="1106136"/>
            <a:ext cx="7014974" cy="5324848"/>
          </a:xfrm>
          <a:prstGeom prst="rect">
            <a:avLst/>
          </a:prstGeom>
          <a:noFill/>
          <a:ln>
            <a:noFill/>
          </a:ln>
        </p:spPr>
        <p:txBody>
          <a:bodyPr anchorCtr="0" anchor="t" bIns="45700" lIns="91425" spcFirstLastPara="1" rIns="91425" wrap="square" tIns="45700">
            <a:noAutofit/>
          </a:bodyPr>
          <a:lstStyle/>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Core-Shell Nanostructure Plasmonic Characteristics</a:t>
            </a:r>
            <a:endParaRPr sz="2800">
              <a:solidFill>
                <a:schemeClr val="dk1"/>
              </a:solidFill>
              <a:latin typeface="Calibri"/>
              <a:ea typeface="Calibri"/>
              <a:cs typeface="Calibri"/>
              <a:sym typeface="Calibri"/>
            </a:endParaRPr>
          </a:p>
          <a:p>
            <a:pPr indent="-406400" lvl="1" marL="91440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Electrical &amp; chemical isolation</a:t>
            </a:r>
            <a:endParaRPr b="0" i="0" sz="2800" u="none" cap="none" strike="noStrike">
              <a:solidFill>
                <a:schemeClr val="dk1"/>
              </a:solidFill>
              <a:latin typeface="Calibri"/>
              <a:ea typeface="Calibri"/>
              <a:cs typeface="Calibri"/>
              <a:sym typeface="Calibri"/>
            </a:endParaRPr>
          </a:p>
          <a:p>
            <a:pPr indent="-406400" lvl="1" marL="914400" marR="0" rtl="0" algn="l">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Tunable scattering direction</a:t>
            </a:r>
            <a:endParaRPr/>
          </a:p>
          <a:p>
            <a:pPr indent="-406400" lvl="0" marL="457200" marR="0" rtl="0" algn="l">
              <a:spcBef>
                <a:spcPts val="0"/>
              </a:spcBef>
              <a:spcAft>
                <a:spcPts val="0"/>
              </a:spcAft>
              <a:buClr>
                <a:schemeClr val="dk1"/>
              </a:buClr>
              <a:buSzPts val="2800"/>
              <a:buFont typeface="Calibri"/>
              <a:buChar char="○"/>
            </a:pPr>
            <a:r>
              <a:rPr b="1" lang="en-US" sz="2800">
                <a:solidFill>
                  <a:srgbClr val="FF0000"/>
                </a:solidFill>
                <a:latin typeface="Calibri"/>
                <a:ea typeface="Calibri"/>
                <a:cs typeface="Calibri"/>
                <a:sym typeface="Calibri"/>
              </a:rPr>
              <a:t>Absorbing substrate has a large volume that can be exploited to increase solar cell performance</a:t>
            </a:r>
            <a:r>
              <a:rPr lang="en-US" sz="2800">
                <a:solidFill>
                  <a:srgbClr val="FF0000"/>
                </a:solidFill>
                <a:latin typeface="Calibri"/>
                <a:ea typeface="Calibri"/>
                <a:cs typeface="Calibri"/>
                <a:sym typeface="Calibri"/>
              </a:rPr>
              <a:t>.</a:t>
            </a:r>
            <a:endParaRPr/>
          </a:p>
          <a:p>
            <a:pPr indent="-406400" lvl="0" marL="4572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Metal-Dielectric interface is needed for SPR.</a:t>
            </a:r>
            <a:endParaRPr/>
          </a:p>
          <a:p>
            <a:pPr indent="-406400" lvl="0" marL="4572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Embedding </a:t>
            </a:r>
            <a:r>
              <a:rPr b="1" lang="en-US" sz="2800">
                <a:solidFill>
                  <a:schemeClr val="dk1"/>
                </a:solidFill>
                <a:latin typeface="Calibri"/>
                <a:ea typeface="Calibri"/>
                <a:cs typeface="Calibri"/>
                <a:sym typeface="Calibri"/>
              </a:rPr>
              <a:t>Core-Shell</a:t>
            </a:r>
            <a:r>
              <a:rPr lang="en-US" sz="2800">
                <a:solidFill>
                  <a:schemeClr val="dk1"/>
                </a:solidFill>
                <a:latin typeface="Calibri"/>
                <a:ea typeface="Calibri"/>
                <a:cs typeface="Calibri"/>
                <a:sym typeface="Calibri"/>
              </a:rPr>
              <a:t> nanoparticle in Si </a:t>
            </a:r>
            <a:r>
              <a:rPr lang="en-US" sz="2800" u="sng">
                <a:solidFill>
                  <a:schemeClr val="dk1"/>
                </a:solidFill>
                <a:latin typeface="Calibri"/>
                <a:ea typeface="Calibri"/>
                <a:cs typeface="Calibri"/>
                <a:sym typeface="Calibri"/>
              </a:rPr>
              <a:t>ensures a metal-dielectric</a:t>
            </a:r>
            <a:r>
              <a:rPr lang="en-US" sz="2800">
                <a:solidFill>
                  <a:schemeClr val="dk1"/>
                </a:solidFill>
                <a:latin typeface="Calibri"/>
                <a:ea typeface="Calibri"/>
                <a:cs typeface="Calibri"/>
                <a:sym typeface="Calibri"/>
              </a:rPr>
              <a:t> interface for SPR.</a:t>
            </a:r>
            <a:endParaRPr/>
          </a:p>
          <a:p>
            <a:pPr indent="-228600" lvl="1" marL="914400" marR="0" rtl="0" algn="l">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398144" lvl="0" marL="575945"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a:p>
            <a:pPr indent="0" lvl="0" marL="45720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pic>
        <p:nvPicPr>
          <p:cNvPr id="135" name="Google Shape;135;p4"/>
          <p:cNvPicPr preferRelativeResize="0"/>
          <p:nvPr/>
        </p:nvPicPr>
        <p:blipFill rotWithShape="1">
          <a:blip r:embed="rId5">
            <a:alphaModFix/>
          </a:blip>
          <a:srcRect b="18057" l="5108" r="5549" t="20996"/>
          <a:stretch/>
        </p:blipFill>
        <p:spPr>
          <a:xfrm>
            <a:off x="7900850" y="3915378"/>
            <a:ext cx="3292727" cy="22543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5"/>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5"/>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5"/>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Jawad Hasan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sp>
        <p:nvSpPr>
          <p:cNvPr id="144" name="Google Shape;144;p5"/>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Background and Motivation (Literature Review)</a:t>
            </a:r>
            <a:endParaRPr/>
          </a:p>
        </p:txBody>
      </p:sp>
      <p:pic>
        <p:nvPicPr>
          <p:cNvPr id="145" name="Google Shape;145;p5"/>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graphicFrame>
        <p:nvGraphicFramePr>
          <p:cNvPr id="146" name="Google Shape;146;p5"/>
          <p:cNvGraphicFramePr/>
          <p:nvPr/>
        </p:nvGraphicFramePr>
        <p:xfrm>
          <a:off x="262491" y="1368091"/>
          <a:ext cx="3000000" cy="3000000"/>
        </p:xfrm>
        <a:graphic>
          <a:graphicData uri="http://schemas.openxmlformats.org/drawingml/2006/table">
            <a:tbl>
              <a:tblPr bandRow="1" firstCol="1" firstRow="1">
                <a:noFill/>
                <a:tableStyleId>{D87956F9-2973-446C-9274-694A4FDD47C7}</a:tableStyleId>
              </a:tblPr>
              <a:tblGrid>
                <a:gridCol w="670550"/>
                <a:gridCol w="2761875"/>
                <a:gridCol w="2284600"/>
                <a:gridCol w="3454425"/>
                <a:gridCol w="2486400"/>
              </a:tblGrid>
              <a:tr h="622100">
                <a:tc>
                  <a:txBody>
                    <a:bodyPr/>
                    <a:lstStyle/>
                    <a:p>
                      <a:pPr indent="0" lvl="0" marL="0" marR="0" rtl="0" algn="ctr">
                        <a:lnSpc>
                          <a:spcPct val="107000"/>
                        </a:lnSpc>
                        <a:spcBef>
                          <a:spcPts val="0"/>
                        </a:spcBef>
                        <a:spcAft>
                          <a:spcPts val="0"/>
                        </a:spcAft>
                        <a:buNone/>
                      </a:pPr>
                      <a:r>
                        <a:rPr lang="en-US" sz="1600" u="none" cap="none" strike="noStrike"/>
                        <a:t>Sl</a:t>
                      </a:r>
                      <a:endParaRPr sz="16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t>Reference</a:t>
                      </a:r>
                      <a:endParaRPr/>
                    </a:p>
                    <a:p>
                      <a:pPr indent="0" lvl="0" marL="0" marR="0" rtl="0" algn="ctr">
                        <a:lnSpc>
                          <a:spcPct val="107000"/>
                        </a:lnSpc>
                        <a:spcBef>
                          <a:spcPts val="0"/>
                        </a:spcBef>
                        <a:spcAft>
                          <a:spcPts val="0"/>
                        </a:spcAft>
                        <a:buNone/>
                      </a:pPr>
                      <a:r>
                        <a:rPr lang="en-US" sz="1600" u="none" cap="none" strike="noStrike"/>
                        <a:t>(Journal / Conference papers</a:t>
                      </a:r>
                      <a:endParaRPr sz="16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t>Outcome</a:t>
                      </a:r>
                      <a:endParaRPr sz="16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t>Limitations / Problems / Challenging issues</a:t>
                      </a:r>
                      <a:endParaRPr sz="16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t>Possible Solution</a:t>
                      </a:r>
                      <a:endParaRPr sz="1600" u="none" cap="none" strike="noStrike">
                        <a:latin typeface="Calibri"/>
                        <a:ea typeface="Calibri"/>
                        <a:cs typeface="Calibri"/>
                        <a:sym typeface="Calibri"/>
                      </a:endParaRPr>
                    </a:p>
                  </a:txBody>
                  <a:tcPr marT="0" marB="0" marR="68575" marL="68575" anchor="ctr"/>
                </a:tc>
              </a:tr>
              <a:tr h="1408375">
                <a:tc>
                  <a:txBody>
                    <a:bodyPr/>
                    <a:lstStyle/>
                    <a:p>
                      <a:pPr indent="0" lvl="0" marL="0" marR="0" rtl="0" algn="ctr">
                        <a:lnSpc>
                          <a:spcPct val="107000"/>
                        </a:lnSpc>
                        <a:spcBef>
                          <a:spcPts val="0"/>
                        </a:spcBef>
                        <a:spcAft>
                          <a:spcPts val="0"/>
                        </a:spcAft>
                        <a:buNone/>
                      </a:pPr>
                      <a:r>
                        <a:rPr lang="en-US" sz="1600" u="none" cap="none" strike="noStrike"/>
                        <a:t>1.</a:t>
                      </a:r>
                      <a:endParaRPr sz="16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Clr>
                          <a:schemeClr val="dk1"/>
                        </a:buClr>
                        <a:buSzPts val="1600"/>
                        <a:buFont typeface="Calibri"/>
                        <a:buNone/>
                      </a:pPr>
                      <a:r>
                        <a:rPr b="0" i="0" lang="en-US" sz="1600" u="none" cap="none" strike="noStrike"/>
                        <a:t>Bouhafs D., Moussi A., Chikouche A., and Ruiz J.M., 1998. Design and simulation of antireflection coating systems for optoelectronic devices: Application to silicon solar cells. Solar Energy Materials and Solar Cells 52(1-2): 79-93.</a:t>
                      </a:r>
                      <a:endParaRPr/>
                    </a:p>
                  </a:txBody>
                  <a:tcPr marT="0" marB="0" marR="68575" marL="68575"/>
                </a:tc>
                <a:tc>
                  <a:txBody>
                    <a:bodyPr/>
                    <a:lstStyle/>
                    <a:p>
                      <a:pPr indent="0" lvl="0" marL="0" marR="0" rtl="0" algn="just">
                        <a:lnSpc>
                          <a:spcPct val="107000"/>
                        </a:lnSpc>
                        <a:spcBef>
                          <a:spcPts val="0"/>
                        </a:spcBef>
                        <a:spcAft>
                          <a:spcPts val="0"/>
                        </a:spcAft>
                        <a:buNone/>
                      </a:pPr>
                      <a:r>
                        <a:rPr lang="en-US" sz="1600" u="none" cap="none" strike="noStrike">
                          <a:latin typeface="Calibri"/>
                          <a:ea typeface="Calibri"/>
                          <a:cs typeface="Calibri"/>
                          <a:sym typeface="Calibri"/>
                        </a:rPr>
                        <a:t>Design with ARC resulted in  higher J</a:t>
                      </a:r>
                      <a:r>
                        <a:rPr baseline="-25000" lang="en-US" sz="1600" u="none" cap="none" strike="noStrike">
                          <a:latin typeface="Calibri"/>
                          <a:ea typeface="Calibri"/>
                          <a:cs typeface="Calibri"/>
                          <a:sym typeface="Calibri"/>
                        </a:rPr>
                        <a:t>SC</a:t>
                      </a:r>
                      <a:r>
                        <a:rPr lang="en-US" sz="1600" u="none" cap="none" strike="noStrike">
                          <a:latin typeface="Calibri"/>
                          <a:ea typeface="Calibri"/>
                          <a:cs typeface="Calibri"/>
                          <a:sym typeface="Calibri"/>
                        </a:rPr>
                        <a:t> by decreasing the reflectance of the incident light.</a:t>
                      </a:r>
                      <a:endParaRPr baseline="-25000" sz="16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US" sz="1600" u="none" cap="none" strike="noStrike">
                          <a:latin typeface="Calibri"/>
                          <a:ea typeface="Calibri"/>
                          <a:cs typeface="Calibri"/>
                          <a:sym typeface="Calibri"/>
                        </a:rPr>
                        <a:t>Complex design and </a:t>
                      </a:r>
                      <a:r>
                        <a:rPr b="1" lang="en-US" sz="1600" u="none" cap="none" strike="noStrike">
                          <a:solidFill>
                            <a:srgbClr val="FF0000"/>
                          </a:solidFill>
                          <a:latin typeface="Calibri"/>
                          <a:ea typeface="Calibri"/>
                          <a:cs typeface="Calibri"/>
                          <a:sym typeface="Calibri"/>
                        </a:rPr>
                        <a:t>high cost</a:t>
                      </a:r>
                      <a:r>
                        <a:rPr lang="en-US" sz="1600" u="none" cap="none" strike="noStrike">
                          <a:latin typeface="Calibri"/>
                          <a:ea typeface="Calibri"/>
                          <a:cs typeface="Calibri"/>
                          <a:sym typeface="Calibri"/>
                        </a:rPr>
                        <a:t> of fabrication due to the need for expensive equipment and </a:t>
                      </a:r>
                      <a:r>
                        <a:rPr b="1" lang="en-US" sz="1600" u="none" cap="none" strike="noStrike">
                          <a:solidFill>
                            <a:srgbClr val="FF0000"/>
                          </a:solidFill>
                          <a:latin typeface="Calibri"/>
                          <a:ea typeface="Calibri"/>
                          <a:cs typeface="Calibri"/>
                          <a:sym typeface="Calibri"/>
                        </a:rPr>
                        <a:t>precise control required</a:t>
                      </a:r>
                      <a:r>
                        <a:rPr lang="en-US" sz="1600" u="none" cap="none" strike="noStrike">
                          <a:latin typeface="Calibri"/>
                          <a:ea typeface="Calibri"/>
                          <a:cs typeface="Calibri"/>
                          <a:sym typeface="Calibri"/>
                        </a:rPr>
                        <a:t> for layer synthesis.</a:t>
                      </a:r>
                      <a:endParaRPr/>
                    </a:p>
                  </a:txBody>
                  <a:tcPr marT="0" marB="0" marR="68575" marL="68575"/>
                </a:tc>
                <a:tc>
                  <a:txBody>
                    <a:bodyPr/>
                    <a:lstStyle/>
                    <a:p>
                      <a:pPr indent="0" lvl="0" marL="0" marR="0" rtl="0" algn="l">
                        <a:lnSpc>
                          <a:spcPct val="107000"/>
                        </a:lnSpc>
                        <a:spcBef>
                          <a:spcPts val="0"/>
                        </a:spcBef>
                        <a:spcAft>
                          <a:spcPts val="0"/>
                        </a:spcAft>
                        <a:buClr>
                          <a:schemeClr val="dk1"/>
                        </a:buClr>
                        <a:buSzPts val="1600"/>
                        <a:buFont typeface="Calibri"/>
                        <a:buNone/>
                      </a:pPr>
                      <a:r>
                        <a:rPr lang="en-US" sz="1600" u="none" cap="none" strike="noStrike">
                          <a:latin typeface="Calibri"/>
                          <a:ea typeface="Calibri"/>
                          <a:cs typeface="Calibri"/>
                          <a:sym typeface="Calibri"/>
                        </a:rPr>
                        <a:t>Nanostructures like </a:t>
                      </a:r>
                      <a:r>
                        <a:rPr b="1" lang="en-US" sz="1600" u="none" cap="none" strike="noStrike">
                          <a:solidFill>
                            <a:schemeClr val="accent6"/>
                          </a:solidFill>
                          <a:latin typeface="Calibri"/>
                          <a:ea typeface="Calibri"/>
                          <a:cs typeface="Calibri"/>
                          <a:sym typeface="Calibri"/>
                        </a:rPr>
                        <a:t>nanopillars</a:t>
                      </a:r>
                      <a:r>
                        <a:rPr b="1" lang="en-US" sz="1600" u="none" cap="none" strike="noStrike">
                          <a:latin typeface="Calibri"/>
                          <a:ea typeface="Calibri"/>
                          <a:cs typeface="Calibri"/>
                          <a:sym typeface="Calibri"/>
                        </a:rPr>
                        <a:t> </a:t>
                      </a:r>
                      <a:r>
                        <a:rPr lang="en-US" sz="1600" u="none" cap="none" strike="noStrike">
                          <a:latin typeface="Calibri"/>
                          <a:ea typeface="Calibri"/>
                          <a:cs typeface="Calibri"/>
                          <a:sym typeface="Calibri"/>
                        </a:rPr>
                        <a:t>can be utilized that are relatively </a:t>
                      </a:r>
                      <a:r>
                        <a:rPr b="1" lang="en-US" sz="1600" u="none" cap="none" strike="noStrike">
                          <a:solidFill>
                            <a:schemeClr val="accent6"/>
                          </a:solidFill>
                          <a:latin typeface="Calibri"/>
                          <a:ea typeface="Calibri"/>
                          <a:cs typeface="Calibri"/>
                          <a:sym typeface="Calibri"/>
                        </a:rPr>
                        <a:t>cheaper</a:t>
                      </a:r>
                      <a:r>
                        <a:rPr b="1" lang="en-US" sz="1600" u="none" cap="none" strike="noStrike">
                          <a:latin typeface="Calibri"/>
                          <a:ea typeface="Calibri"/>
                          <a:cs typeface="Calibri"/>
                          <a:sym typeface="Calibri"/>
                        </a:rPr>
                        <a:t> </a:t>
                      </a:r>
                      <a:r>
                        <a:rPr lang="en-US" sz="1600" u="none" cap="none" strike="noStrike">
                          <a:latin typeface="Calibri"/>
                          <a:ea typeface="Calibri"/>
                          <a:cs typeface="Calibri"/>
                          <a:sym typeface="Calibri"/>
                        </a:rPr>
                        <a:t>to fabricate and can also </a:t>
                      </a:r>
                      <a:r>
                        <a:rPr b="1" lang="en-US" sz="1600" u="none" cap="none" strike="noStrike">
                          <a:solidFill>
                            <a:schemeClr val="accent6"/>
                          </a:solidFill>
                          <a:latin typeface="Calibri"/>
                          <a:ea typeface="Calibri"/>
                          <a:cs typeface="Calibri"/>
                          <a:sym typeface="Calibri"/>
                        </a:rPr>
                        <a:t>reduce</a:t>
                      </a:r>
                      <a:r>
                        <a:rPr b="1" lang="en-US" sz="1600" u="none" cap="none" strike="noStrike">
                          <a:latin typeface="Calibri"/>
                          <a:ea typeface="Calibri"/>
                          <a:cs typeface="Calibri"/>
                          <a:sym typeface="Calibri"/>
                        </a:rPr>
                        <a:t> </a:t>
                      </a:r>
                      <a:r>
                        <a:rPr b="1" lang="en-US" sz="1600" u="none" cap="none" strike="noStrike">
                          <a:solidFill>
                            <a:schemeClr val="accent6"/>
                          </a:solidFill>
                          <a:latin typeface="Calibri"/>
                          <a:ea typeface="Calibri"/>
                          <a:cs typeface="Calibri"/>
                          <a:sym typeface="Calibri"/>
                        </a:rPr>
                        <a:t>Fresnel reflectivity</a:t>
                      </a:r>
                      <a:r>
                        <a:rPr lang="en-US" sz="1600" u="none" cap="none" strike="noStrike">
                          <a:latin typeface="Calibri"/>
                          <a:ea typeface="Calibri"/>
                          <a:cs typeface="Calibri"/>
                          <a:sym typeface="Calibri"/>
                        </a:rPr>
                        <a:t>.</a:t>
                      </a:r>
                      <a:endParaRPr sz="1800" u="none" cap="none" strike="noStrike"/>
                    </a:p>
                  </a:txBody>
                  <a:tcPr marT="0" marB="0" marR="68575" marL="68575"/>
                </a:tc>
              </a:tr>
              <a:tr h="1408375">
                <a:tc>
                  <a:txBody>
                    <a:bodyPr/>
                    <a:lstStyle/>
                    <a:p>
                      <a:pPr indent="0" lvl="0" marL="0" marR="0" rtl="0" algn="ctr">
                        <a:lnSpc>
                          <a:spcPct val="107000"/>
                        </a:lnSpc>
                        <a:spcBef>
                          <a:spcPts val="0"/>
                        </a:spcBef>
                        <a:spcAft>
                          <a:spcPts val="0"/>
                        </a:spcAft>
                        <a:buNone/>
                      </a:pPr>
                      <a:r>
                        <a:rPr lang="en-US" sz="1600" u="none" cap="none" strike="noStrike"/>
                        <a:t>2.</a:t>
                      </a:r>
                      <a:endParaRPr sz="1600" u="none" cap="none" strike="noStrike">
                        <a:latin typeface="Calibri"/>
                        <a:ea typeface="Calibri"/>
                        <a:cs typeface="Calibri"/>
                        <a:sym typeface="Calibri"/>
                      </a:endParaRPr>
                    </a:p>
                  </a:txBody>
                  <a:tcPr marT="0" marB="0" marR="68575" marL="68575"/>
                </a:tc>
                <a:tc>
                  <a:txBody>
                    <a:bodyPr/>
                    <a:lstStyle/>
                    <a:p>
                      <a:pPr indent="0" lvl="0" marL="0" marR="0" rtl="0" algn="just">
                        <a:lnSpc>
                          <a:spcPct val="100000"/>
                        </a:lnSpc>
                        <a:spcBef>
                          <a:spcPts val="0"/>
                        </a:spcBef>
                        <a:spcAft>
                          <a:spcPts val="0"/>
                        </a:spcAft>
                        <a:buClr>
                          <a:schemeClr val="dk1"/>
                        </a:buClr>
                        <a:buSzPts val="1600"/>
                        <a:buFont typeface="Calibri"/>
                        <a:buNone/>
                      </a:pPr>
                      <a:r>
                        <a:rPr b="0" i="0" lang="en-US" sz="1600" u="none" cap="none" strike="noStrike"/>
                        <a:t>Lin G.R., Chang Y.C., Liu E.S., Kuo H.C., and Lin H.S., 2007. Low refractive index Si nanopillars on Si substrate. Applied Physics Letters 90(18): 181923.</a:t>
                      </a:r>
                      <a:endParaRPr sz="1800" u="none" cap="none" strike="noStrike"/>
                    </a:p>
                  </a:txBody>
                  <a:tcPr marT="0" marB="0" marR="68575" marL="68575"/>
                </a:tc>
                <a:tc>
                  <a:txBody>
                    <a:bodyPr/>
                    <a:lstStyle/>
                    <a:p>
                      <a:pPr indent="0" lvl="0" marL="0" marR="0" rtl="0" algn="just">
                        <a:lnSpc>
                          <a:spcPct val="107000"/>
                        </a:lnSpc>
                        <a:spcBef>
                          <a:spcPts val="0"/>
                        </a:spcBef>
                        <a:spcAft>
                          <a:spcPts val="0"/>
                        </a:spcAft>
                        <a:buNone/>
                      </a:pPr>
                      <a:r>
                        <a:rPr lang="en-US" sz="1600" u="none" cap="none" strike="noStrike">
                          <a:latin typeface="Calibri"/>
                          <a:ea typeface="Calibri"/>
                          <a:cs typeface="Calibri"/>
                          <a:sym typeface="Calibri"/>
                        </a:rPr>
                        <a:t>The use of Silicon nanopillar array leads to an air/Si interface with a roughened surface which reduces reflectivity to very low levels in the wavelength range of 320nm to 1620nm. </a:t>
                      </a:r>
                      <a:endParaRPr sz="16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Clr>
                          <a:schemeClr val="dk1"/>
                        </a:buClr>
                        <a:buSzPts val="1600"/>
                        <a:buFont typeface="Calibri"/>
                        <a:buNone/>
                      </a:pPr>
                      <a:r>
                        <a:rPr b="0" i="0" lang="en-US" sz="1600" u="none" cap="none" strike="noStrike"/>
                        <a:t>Increased </a:t>
                      </a:r>
                      <a:r>
                        <a:rPr b="1" i="0" lang="en-US" sz="1600" u="none" cap="none" strike="noStrike">
                          <a:solidFill>
                            <a:srgbClr val="FF0000"/>
                          </a:solidFill>
                        </a:rPr>
                        <a:t>surface recombination </a:t>
                      </a:r>
                      <a:r>
                        <a:rPr b="0" i="0" lang="en-US" sz="1600" u="none" cap="none" strike="noStrike"/>
                        <a:t>and reduction in the amount of charge carries. This resulted in </a:t>
                      </a:r>
                      <a:r>
                        <a:rPr b="1" i="0" lang="en-US" sz="1600" u="none" cap="none" strike="noStrike">
                          <a:solidFill>
                            <a:srgbClr val="FF0000"/>
                          </a:solidFill>
                        </a:rPr>
                        <a:t>less current generation</a:t>
                      </a:r>
                      <a:r>
                        <a:rPr b="0" i="0" lang="en-US" sz="1600" u="none" cap="none" strike="noStrike"/>
                        <a:t>.</a:t>
                      </a:r>
                      <a:endParaRPr sz="1800" u="none" cap="none" strike="noStrike"/>
                    </a:p>
                  </a:txBody>
                  <a:tcPr marT="0" marB="0" marR="68575" marL="68575"/>
                </a:tc>
                <a:tc>
                  <a:txBody>
                    <a:bodyPr/>
                    <a:lstStyle/>
                    <a:p>
                      <a:pPr indent="0" lvl="0" marL="0" marR="0" rtl="0" algn="just">
                        <a:lnSpc>
                          <a:spcPct val="107000"/>
                        </a:lnSpc>
                        <a:spcBef>
                          <a:spcPts val="0"/>
                        </a:spcBef>
                        <a:spcAft>
                          <a:spcPts val="0"/>
                        </a:spcAft>
                        <a:buNone/>
                      </a:pPr>
                      <a:r>
                        <a:rPr lang="en-US" sz="1600" u="none" cap="none" strike="noStrike">
                          <a:latin typeface="Calibri"/>
                          <a:ea typeface="Calibri"/>
                          <a:cs typeface="Calibri"/>
                          <a:sym typeface="Calibri"/>
                        </a:rPr>
                        <a:t>Utilize </a:t>
                      </a:r>
                      <a:r>
                        <a:rPr b="1" lang="en-US" sz="1600" u="none" cap="none" strike="noStrike">
                          <a:solidFill>
                            <a:schemeClr val="accent6"/>
                          </a:solidFill>
                          <a:latin typeface="Calibri"/>
                          <a:ea typeface="Calibri"/>
                          <a:cs typeface="Calibri"/>
                          <a:sym typeface="Calibri"/>
                        </a:rPr>
                        <a:t>plasmonic metal nanoparticles</a:t>
                      </a:r>
                      <a:r>
                        <a:rPr lang="en-US" sz="1600" u="none" cap="none" strike="noStrike">
                          <a:latin typeface="Calibri"/>
                          <a:ea typeface="Calibri"/>
                          <a:cs typeface="Calibri"/>
                          <a:sym typeface="Calibri"/>
                        </a:rPr>
                        <a:t> capable of </a:t>
                      </a:r>
                      <a:r>
                        <a:rPr b="1" lang="en-US" sz="1600" u="none" cap="none" strike="noStrike">
                          <a:solidFill>
                            <a:schemeClr val="accent6"/>
                          </a:solidFill>
                          <a:latin typeface="Calibri"/>
                          <a:ea typeface="Calibri"/>
                          <a:cs typeface="Calibri"/>
                          <a:sym typeface="Calibri"/>
                        </a:rPr>
                        <a:t>high light confinement</a:t>
                      </a:r>
                      <a:r>
                        <a:rPr lang="en-US" sz="1600" u="none" cap="none" strike="noStrike">
                          <a:latin typeface="Calibri"/>
                          <a:ea typeface="Calibri"/>
                          <a:cs typeface="Calibri"/>
                          <a:sym typeface="Calibri"/>
                        </a:rPr>
                        <a:t> and </a:t>
                      </a:r>
                      <a:r>
                        <a:rPr b="1" lang="en-US" sz="1600" u="none" cap="none" strike="noStrike">
                          <a:solidFill>
                            <a:schemeClr val="accent6"/>
                          </a:solidFill>
                          <a:latin typeface="Calibri"/>
                          <a:ea typeface="Calibri"/>
                          <a:cs typeface="Calibri"/>
                          <a:sym typeface="Calibri"/>
                        </a:rPr>
                        <a:t>low surface recombination</a:t>
                      </a:r>
                      <a:r>
                        <a:rPr lang="en-US" sz="1600" u="none" cap="none" strike="noStrike">
                          <a:latin typeface="Calibri"/>
                          <a:ea typeface="Calibri"/>
                          <a:cs typeface="Calibri"/>
                          <a:sym typeface="Calibri"/>
                        </a:rPr>
                        <a:t>.</a:t>
                      </a:r>
                      <a:endParaRPr sz="16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6"/>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6"/>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6"/>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Jawad Hasan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sp>
        <p:nvSpPr>
          <p:cNvPr id="155" name="Google Shape;155;p6"/>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Background and Motivation (Literature Review)</a:t>
            </a:r>
            <a:endParaRPr/>
          </a:p>
        </p:txBody>
      </p:sp>
      <p:pic>
        <p:nvPicPr>
          <p:cNvPr id="156" name="Google Shape;156;p6"/>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graphicFrame>
        <p:nvGraphicFramePr>
          <p:cNvPr id="157" name="Google Shape;157;p6"/>
          <p:cNvGraphicFramePr/>
          <p:nvPr/>
        </p:nvGraphicFramePr>
        <p:xfrm>
          <a:off x="371348" y="1359215"/>
          <a:ext cx="3000000" cy="3000000"/>
        </p:xfrm>
        <a:graphic>
          <a:graphicData uri="http://schemas.openxmlformats.org/drawingml/2006/table">
            <a:tbl>
              <a:tblPr bandRow="1" firstCol="1" firstRow="1">
                <a:noFill/>
                <a:tableStyleId>{D87956F9-2973-446C-9274-694A4FDD47C7}</a:tableStyleId>
              </a:tblPr>
              <a:tblGrid>
                <a:gridCol w="683725"/>
                <a:gridCol w="2663650"/>
                <a:gridCol w="3247175"/>
                <a:gridCol w="2555275"/>
                <a:gridCol w="2288550"/>
              </a:tblGrid>
              <a:tr h="622100">
                <a:tc>
                  <a:txBody>
                    <a:bodyPr/>
                    <a:lstStyle/>
                    <a:p>
                      <a:pPr indent="0" lvl="0" marL="0" marR="0" rtl="0" algn="ctr">
                        <a:lnSpc>
                          <a:spcPct val="107000"/>
                        </a:lnSpc>
                        <a:spcBef>
                          <a:spcPts val="0"/>
                        </a:spcBef>
                        <a:spcAft>
                          <a:spcPts val="0"/>
                        </a:spcAft>
                        <a:buNone/>
                      </a:pPr>
                      <a:r>
                        <a:rPr lang="en-US" sz="1600" u="none" cap="none" strike="noStrike"/>
                        <a:t>Sl</a:t>
                      </a:r>
                      <a:endParaRPr sz="16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t>Reference</a:t>
                      </a:r>
                      <a:endParaRPr/>
                    </a:p>
                    <a:p>
                      <a:pPr indent="0" lvl="0" marL="0" marR="0" rtl="0" algn="ctr">
                        <a:lnSpc>
                          <a:spcPct val="107000"/>
                        </a:lnSpc>
                        <a:spcBef>
                          <a:spcPts val="0"/>
                        </a:spcBef>
                        <a:spcAft>
                          <a:spcPts val="0"/>
                        </a:spcAft>
                        <a:buNone/>
                      </a:pPr>
                      <a:r>
                        <a:rPr lang="en-US" sz="1600" u="none" cap="none" strike="noStrike"/>
                        <a:t>(Journal / Conference papers</a:t>
                      </a:r>
                      <a:endParaRPr sz="16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t>Outcome</a:t>
                      </a:r>
                      <a:endParaRPr sz="16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t>Limitations / Problems / Challenging issues</a:t>
                      </a:r>
                      <a:endParaRPr sz="16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t>Proposed Solution</a:t>
                      </a:r>
                      <a:endParaRPr sz="1600" u="none" cap="none" strike="noStrike">
                        <a:latin typeface="Calibri"/>
                        <a:ea typeface="Calibri"/>
                        <a:cs typeface="Calibri"/>
                        <a:sym typeface="Calibri"/>
                      </a:endParaRPr>
                    </a:p>
                  </a:txBody>
                  <a:tcPr marT="0" marB="0" marR="68575" marL="68575" anchor="ctr"/>
                </a:tc>
              </a:tr>
              <a:tr h="1408375">
                <a:tc>
                  <a:txBody>
                    <a:bodyPr/>
                    <a:lstStyle/>
                    <a:p>
                      <a:pPr indent="0" lvl="0" marL="0" marR="0" rtl="0" algn="ctr">
                        <a:lnSpc>
                          <a:spcPct val="107000"/>
                        </a:lnSpc>
                        <a:spcBef>
                          <a:spcPts val="0"/>
                        </a:spcBef>
                        <a:spcAft>
                          <a:spcPts val="0"/>
                        </a:spcAft>
                        <a:buNone/>
                      </a:pPr>
                      <a:r>
                        <a:rPr lang="en-US" sz="1600" u="none" cap="none" strike="noStrike"/>
                        <a:t>3.</a:t>
                      </a:r>
                      <a:endParaRPr sz="16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Clr>
                          <a:schemeClr val="dk1"/>
                        </a:buClr>
                        <a:buSzPts val="1600"/>
                        <a:buFont typeface="Calibri"/>
                        <a:buNone/>
                      </a:pPr>
                      <a:r>
                        <a:rPr b="0" i="0" lang="en-US" sz="1600" u="none" cap="none" strike="noStrike"/>
                        <a:t>Mehrfar, F., Heidarzadeh, H., 2018. Effect of size non-uniformity on performance of a plasmonic perovskite solar cell: an array of embedded plasmonic nanoparticles with the Gaussian distribution radiuses. Plasmonics, 13(6), pp.2305-2312.</a:t>
                      </a:r>
                      <a:endParaRPr/>
                    </a:p>
                  </a:txBody>
                  <a:tcPr marT="0" marB="0" marR="68575" marL="68575"/>
                </a:tc>
                <a:tc>
                  <a:txBody>
                    <a:bodyPr/>
                    <a:lstStyle/>
                    <a:p>
                      <a:pPr indent="0" lvl="0" marL="0" marR="0" rtl="0" algn="just">
                        <a:lnSpc>
                          <a:spcPct val="107000"/>
                        </a:lnSpc>
                        <a:spcBef>
                          <a:spcPts val="0"/>
                        </a:spcBef>
                        <a:spcAft>
                          <a:spcPts val="0"/>
                        </a:spcAft>
                        <a:buNone/>
                      </a:pPr>
                      <a:r>
                        <a:rPr lang="en-US" sz="1600" u="none" cap="none" strike="noStrike">
                          <a:latin typeface="Calibri"/>
                          <a:ea typeface="Calibri"/>
                          <a:cs typeface="Calibri"/>
                          <a:sym typeface="Calibri"/>
                        </a:rPr>
                        <a:t>The use of embedded nanoparticles in the absorbing layer of the thin-film cell resulted in better J</a:t>
                      </a:r>
                      <a:r>
                        <a:rPr baseline="-25000" lang="en-US" sz="1600" u="none" cap="none" strike="noStrike">
                          <a:latin typeface="Calibri"/>
                          <a:ea typeface="Calibri"/>
                          <a:cs typeface="Calibri"/>
                          <a:sym typeface="Calibri"/>
                        </a:rPr>
                        <a:t>SC</a:t>
                      </a:r>
                      <a:r>
                        <a:rPr lang="en-US" sz="1600" u="none" cap="none" strike="noStrike">
                          <a:latin typeface="Calibri"/>
                          <a:ea typeface="Calibri"/>
                          <a:cs typeface="Calibri"/>
                          <a:sym typeface="Calibri"/>
                        </a:rPr>
                        <a:t>, V</a:t>
                      </a:r>
                      <a:r>
                        <a:rPr baseline="-25000" lang="en-US" sz="1600" u="none" cap="none" strike="noStrike">
                          <a:latin typeface="Calibri"/>
                          <a:ea typeface="Calibri"/>
                          <a:cs typeface="Calibri"/>
                          <a:sym typeface="Calibri"/>
                        </a:rPr>
                        <a:t>OC,</a:t>
                      </a:r>
                      <a:r>
                        <a:rPr lang="en-US" sz="1600" u="none" cap="none" strike="noStrike">
                          <a:latin typeface="Calibri"/>
                          <a:ea typeface="Calibri"/>
                          <a:cs typeface="Calibri"/>
                          <a:sym typeface="Calibri"/>
                        </a:rPr>
                        <a:t> FF and </a:t>
                      </a:r>
                      <a:r>
                        <a:rPr lang="en-US" sz="1600" u="none" cap="none" strike="noStrike">
                          <a:latin typeface="Times New Roman"/>
                          <a:ea typeface="Times New Roman"/>
                          <a:cs typeface="Times New Roman"/>
                          <a:sym typeface="Times New Roman"/>
                        </a:rPr>
                        <a:t>η </a:t>
                      </a:r>
                      <a:r>
                        <a:rPr lang="en-US" sz="1600" u="none" cap="none" strike="noStrike">
                          <a:latin typeface="Calibri"/>
                          <a:ea typeface="Calibri"/>
                          <a:cs typeface="Calibri"/>
                          <a:sym typeface="Calibri"/>
                        </a:rPr>
                        <a:t>values when compared to the bare substrate</a:t>
                      </a:r>
                      <a:r>
                        <a:rPr lang="en-US" sz="1600" u="none" cap="none" strike="noStrike">
                          <a:latin typeface="Times New Roman"/>
                          <a:ea typeface="Times New Roman"/>
                          <a:cs typeface="Times New Roman"/>
                          <a:sym typeface="Times New Roman"/>
                        </a:rPr>
                        <a:t>. </a:t>
                      </a:r>
                      <a:endParaRPr sz="16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US" sz="1600" u="none" cap="none" strike="noStrike">
                          <a:latin typeface="Calibri"/>
                          <a:ea typeface="Calibri"/>
                          <a:cs typeface="Calibri"/>
                          <a:sym typeface="Calibri"/>
                        </a:rPr>
                        <a:t>Unlike the perovskite solar cells, in the silicon solar cell when particles are embedded inside the   absorber layer, </a:t>
                      </a:r>
                      <a:r>
                        <a:rPr b="1" lang="en-US" sz="1600" u="none" cap="none" strike="noStrike">
                          <a:solidFill>
                            <a:srgbClr val="FF0000"/>
                          </a:solidFill>
                          <a:latin typeface="Calibri"/>
                          <a:ea typeface="Calibri"/>
                          <a:cs typeface="Calibri"/>
                          <a:sym typeface="Calibri"/>
                        </a:rPr>
                        <a:t>SPR does not occur</a:t>
                      </a:r>
                      <a:r>
                        <a:rPr lang="en-US" sz="1600" u="none" cap="none" strike="noStrike">
                          <a:latin typeface="Calibri"/>
                          <a:ea typeface="Calibri"/>
                          <a:cs typeface="Calibri"/>
                          <a:sym typeface="Calibri"/>
                        </a:rPr>
                        <a:t> as there is no metal dielectric interface.</a:t>
                      </a:r>
                      <a:endParaRPr/>
                    </a:p>
                  </a:txBody>
                  <a:tcPr marT="0" marB="0" marR="68575" marL="68575"/>
                </a:tc>
                <a:tc>
                  <a:txBody>
                    <a:bodyPr/>
                    <a:lstStyle/>
                    <a:p>
                      <a:pPr indent="0" lvl="0" marL="0" marR="0" rtl="0" algn="just">
                        <a:lnSpc>
                          <a:spcPct val="107000"/>
                        </a:lnSpc>
                        <a:spcBef>
                          <a:spcPts val="0"/>
                        </a:spcBef>
                        <a:spcAft>
                          <a:spcPts val="0"/>
                        </a:spcAft>
                        <a:buNone/>
                      </a:pPr>
                      <a:r>
                        <a:rPr lang="en-US" sz="1600" u="none" cap="none" strike="noStrike">
                          <a:latin typeface="Calibri"/>
                          <a:ea typeface="Calibri"/>
                          <a:cs typeface="Calibri"/>
                          <a:sym typeface="Calibri"/>
                        </a:rPr>
                        <a:t>Use </a:t>
                      </a:r>
                      <a:r>
                        <a:rPr b="1" lang="en-US" sz="1600" u="none" cap="none" strike="noStrike">
                          <a:solidFill>
                            <a:schemeClr val="accent6"/>
                          </a:solidFill>
                          <a:latin typeface="Calibri"/>
                          <a:ea typeface="Calibri"/>
                          <a:cs typeface="Calibri"/>
                          <a:sym typeface="Calibri"/>
                        </a:rPr>
                        <a:t>Core-shell NP</a:t>
                      </a:r>
                      <a:r>
                        <a:rPr lang="en-US" sz="1600" u="none" cap="none" strike="noStrike">
                          <a:latin typeface="Calibri"/>
                          <a:ea typeface="Calibri"/>
                          <a:cs typeface="Calibri"/>
                          <a:sym typeface="Calibri"/>
                        </a:rPr>
                        <a:t> to embedd in the absorbing substrate to </a:t>
                      </a:r>
                      <a:r>
                        <a:rPr b="1" lang="en-US" sz="1600" u="none" cap="none" strike="noStrike">
                          <a:solidFill>
                            <a:schemeClr val="accent6"/>
                          </a:solidFill>
                          <a:latin typeface="Calibri"/>
                          <a:ea typeface="Calibri"/>
                          <a:cs typeface="Calibri"/>
                          <a:sym typeface="Calibri"/>
                        </a:rPr>
                        <a:t>facilitate SPR</a:t>
                      </a:r>
                      <a:r>
                        <a:rPr lang="en-US" sz="1600" u="none" cap="none" strike="noStrike">
                          <a:latin typeface="Calibri"/>
                          <a:ea typeface="Calibri"/>
                          <a:cs typeface="Calibri"/>
                          <a:sym typeface="Calibri"/>
                        </a:rPr>
                        <a:t> for better results. </a:t>
                      </a:r>
                      <a:endParaRPr/>
                    </a:p>
                  </a:txBody>
                  <a:tcPr marT="0" marB="0" marR="68575" marL="6857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7"/>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7"/>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7"/>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Jawad Hasan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a:p>
        </p:txBody>
      </p:sp>
      <p:sp>
        <p:nvSpPr>
          <p:cNvPr id="166" name="Google Shape;166;p7"/>
          <p:cNvSpPr txBox="1"/>
          <p:nvPr/>
        </p:nvSpPr>
        <p:spPr>
          <a:xfrm>
            <a:off x="134141" y="1090891"/>
            <a:ext cx="11933722" cy="526297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993366"/>
                </a:solidFill>
                <a:latin typeface="Calibri"/>
                <a:ea typeface="Calibri"/>
                <a:cs typeface="Calibri"/>
                <a:sym typeface="Calibri"/>
              </a:rPr>
              <a:t>After literature review, the following major problems are discovered and needed to be addressed:</a:t>
            </a:r>
            <a:endParaRPr/>
          </a:p>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Low opto-electronic performance due to the reduced thickness of TFSCs.</a:t>
            </a:r>
            <a:endParaRPr sz="2800">
              <a:solidFill>
                <a:schemeClr val="dk1"/>
              </a:solidFill>
              <a:latin typeface="Calibri"/>
              <a:ea typeface="Calibri"/>
              <a:cs typeface="Calibri"/>
              <a:sym typeface="Calibri"/>
            </a:endParaRPr>
          </a:p>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Need for better light trapping techniques.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2800">
                <a:solidFill>
                  <a:srgbClr val="002060"/>
                </a:solidFill>
                <a:latin typeface="Calibri"/>
                <a:ea typeface="Calibri"/>
                <a:cs typeface="Calibri"/>
                <a:sym typeface="Calibri"/>
              </a:rPr>
              <a:t>The objective of the project is to:</a:t>
            </a:r>
            <a:endParaRPr/>
          </a:p>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Use engineering principles to design </a:t>
            </a:r>
            <a:r>
              <a:rPr lang="en-US" sz="2800" u="sng">
                <a:solidFill>
                  <a:schemeClr val="dk1"/>
                </a:solidFill>
                <a:latin typeface="Calibri"/>
                <a:ea typeface="Calibri"/>
                <a:cs typeface="Calibri"/>
                <a:sym typeface="Calibri"/>
              </a:rPr>
              <a:t>hybrid plasmonic nanostructures</a:t>
            </a:r>
            <a:r>
              <a:rPr lang="en-US" sz="2800">
                <a:solidFill>
                  <a:schemeClr val="dk1"/>
                </a:solidFill>
                <a:latin typeface="Calibri"/>
                <a:ea typeface="Calibri"/>
                <a:cs typeface="Calibri"/>
                <a:sym typeface="Calibri"/>
              </a:rPr>
              <a:t> to increase light confinement in Si substrate to ultimately increase the opto-electronic performance of thin-film solar cells.</a:t>
            </a:r>
            <a:endParaRPr/>
          </a:p>
          <a:p>
            <a:pPr indent="-575945" lvl="0" marL="575945"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Find the </a:t>
            </a:r>
            <a:r>
              <a:rPr lang="en-US" sz="2800" u="sng">
                <a:solidFill>
                  <a:schemeClr val="dk1"/>
                </a:solidFill>
                <a:latin typeface="Calibri"/>
                <a:ea typeface="Calibri"/>
                <a:cs typeface="Calibri"/>
                <a:sym typeface="Calibri"/>
              </a:rPr>
              <a:t>optimal nanoparticle configuration</a:t>
            </a:r>
            <a:r>
              <a:rPr lang="en-US" sz="2800">
                <a:solidFill>
                  <a:schemeClr val="dk1"/>
                </a:solidFill>
                <a:latin typeface="Calibri"/>
                <a:ea typeface="Calibri"/>
                <a:cs typeface="Calibri"/>
                <a:sym typeface="Calibri"/>
              </a:rPr>
              <a:t> for incorporation into thin film solar cell to increase efficiency.</a:t>
            </a:r>
            <a:endParaRPr sz="2800">
              <a:solidFill>
                <a:schemeClr val="dk1"/>
              </a:solidFill>
              <a:latin typeface="Calibri"/>
              <a:ea typeface="Calibri"/>
              <a:cs typeface="Calibri"/>
              <a:sym typeface="Calibri"/>
            </a:endParaRPr>
          </a:p>
          <a:p>
            <a:pPr indent="-398144" lvl="0" marL="575945"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p:txBody>
      </p:sp>
      <p:sp>
        <p:nvSpPr>
          <p:cNvPr id="167" name="Google Shape;167;p7"/>
          <p:cNvSpPr txBox="1"/>
          <p:nvPr/>
        </p:nvSpPr>
        <p:spPr>
          <a:xfrm>
            <a:off x="931238" y="85041"/>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Problem Statement &amp; Objective</a:t>
            </a:r>
            <a:endParaRPr b="1" sz="4000">
              <a:solidFill>
                <a:srgbClr val="002060"/>
              </a:solidFill>
              <a:latin typeface="Calibri"/>
              <a:ea typeface="Calibri"/>
              <a:cs typeface="Calibri"/>
              <a:sym typeface="Calibri"/>
            </a:endParaRPr>
          </a:p>
        </p:txBody>
      </p:sp>
      <p:pic>
        <p:nvPicPr>
          <p:cNvPr id="168" name="Google Shape;168;p7"/>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8"/>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8"/>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8"/>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  Jawad Hasan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sp>
        <p:nvSpPr>
          <p:cNvPr id="177" name="Google Shape;177;p8"/>
          <p:cNvSpPr txBox="1"/>
          <p:nvPr/>
        </p:nvSpPr>
        <p:spPr>
          <a:xfrm>
            <a:off x="931238" y="57609"/>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Addressing complex engineering problems</a:t>
            </a:r>
            <a:endParaRPr/>
          </a:p>
        </p:txBody>
      </p:sp>
      <p:pic>
        <p:nvPicPr>
          <p:cNvPr id="178" name="Google Shape;178;p8"/>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graphicFrame>
        <p:nvGraphicFramePr>
          <p:cNvPr id="179" name="Google Shape;179;p8"/>
          <p:cNvGraphicFramePr/>
          <p:nvPr/>
        </p:nvGraphicFramePr>
        <p:xfrm>
          <a:off x="440645" y="1080543"/>
          <a:ext cx="3000000" cy="3000000"/>
        </p:xfrm>
        <a:graphic>
          <a:graphicData uri="http://schemas.openxmlformats.org/drawingml/2006/table">
            <a:tbl>
              <a:tblPr>
                <a:noFill/>
                <a:tableStyleId>{D87956F9-2973-446C-9274-694A4FDD47C7}</a:tableStyleId>
              </a:tblPr>
              <a:tblGrid>
                <a:gridCol w="786525"/>
                <a:gridCol w="2612325"/>
                <a:gridCol w="7973050"/>
              </a:tblGrid>
              <a:tr h="342575">
                <a:tc gridSpan="2">
                  <a:txBody>
                    <a:bodyPr/>
                    <a:lstStyle/>
                    <a:p>
                      <a:pPr indent="0" lvl="0" marL="0" marR="0" rtl="0" algn="ctr">
                        <a:spcBef>
                          <a:spcPts val="0"/>
                        </a:spcBef>
                        <a:spcAft>
                          <a:spcPts val="0"/>
                        </a:spcAft>
                        <a:buNone/>
                      </a:pPr>
                      <a:r>
                        <a:rPr b="1" lang="en-US" sz="2000" u="none" cap="none" strike="noStrike"/>
                        <a:t>Complex Engineering Problems</a:t>
                      </a:r>
                      <a:endParaRPr b="1" i="0" sz="2000" u="none" cap="none" strike="noStrike">
                        <a:solidFill>
                          <a:srgbClr val="000000"/>
                        </a:solidFill>
                        <a:latin typeface="Calibri"/>
                        <a:ea typeface="Calibri"/>
                        <a:cs typeface="Calibri"/>
                        <a:sym typeface="Calibri"/>
                      </a:endParaRPr>
                    </a:p>
                  </a:txBody>
                  <a:tcPr marT="7625" marB="0" marR="7625" marL="7625" anchor="ctr">
                    <a:solidFill>
                      <a:srgbClr val="F4B081"/>
                    </a:solidFill>
                  </a:tcPr>
                </a:tc>
                <a:tc hMerge="1"/>
                <a:tc>
                  <a:txBody>
                    <a:bodyPr/>
                    <a:lstStyle/>
                    <a:p>
                      <a:pPr indent="0" lvl="0" marL="0" marR="0" rtl="0" algn="ctr">
                        <a:spcBef>
                          <a:spcPts val="0"/>
                        </a:spcBef>
                        <a:spcAft>
                          <a:spcPts val="0"/>
                        </a:spcAft>
                        <a:buNone/>
                      </a:pPr>
                      <a:r>
                        <a:rPr b="1" lang="en-US" sz="2000" u="none" cap="none" strike="noStrike"/>
                        <a:t>Addressing the complex engineering problems in the project</a:t>
                      </a:r>
                      <a:endParaRPr b="1" i="0" sz="2000" u="none" cap="none" strike="noStrike">
                        <a:solidFill>
                          <a:srgbClr val="000000"/>
                        </a:solidFill>
                        <a:latin typeface="Calibri"/>
                        <a:ea typeface="Calibri"/>
                        <a:cs typeface="Calibri"/>
                        <a:sym typeface="Calibri"/>
                      </a:endParaRPr>
                    </a:p>
                  </a:txBody>
                  <a:tcPr marT="7625" marB="0" marR="7625" marL="7625" anchor="ctr">
                    <a:solidFill>
                      <a:srgbClr val="F4B081"/>
                    </a:solidFill>
                  </a:tcPr>
                </a:tc>
              </a:tr>
              <a:tr h="1057125">
                <a:tc>
                  <a:txBody>
                    <a:bodyPr/>
                    <a:lstStyle/>
                    <a:p>
                      <a:pPr indent="0" lvl="0" marL="0" marR="0" rtl="0" algn="ctr">
                        <a:spcBef>
                          <a:spcPts val="0"/>
                        </a:spcBef>
                        <a:spcAft>
                          <a:spcPts val="0"/>
                        </a:spcAft>
                        <a:buNone/>
                      </a:pPr>
                      <a:r>
                        <a:rPr lang="en-US" sz="2000" u="none" cap="none" strike="noStrike"/>
                        <a:t>WP1</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1800" u="none" cap="none" strike="noStrike"/>
                        <a:t>Depth of knowledge required (WK3-WK5, WK8)</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lang="en-US" sz="1800" u="none" cap="none" strike="noStrike">
                          <a:solidFill>
                            <a:schemeClr val="dk1"/>
                          </a:solidFill>
                          <a:latin typeface="Calibri"/>
                          <a:ea typeface="Calibri"/>
                          <a:cs typeface="Calibri"/>
                          <a:sym typeface="Calibri"/>
                        </a:rPr>
                        <a:t>The project requires knowledge of the current state of the energy sector and the PV potential of Bangladesh(WK8), existing thin-film solar cell technologies(WK7,WK8) , physics of plasmonic nanostructures(WK1), plasmonic solar cell design parameters(WK3-WK5), and PV industry standards(WK6).</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A8D08C"/>
                    </a:solidFill>
                  </a:tcPr>
                </a:tc>
              </a:tr>
              <a:tr h="605475">
                <a:tc>
                  <a:txBody>
                    <a:bodyPr/>
                    <a:lstStyle/>
                    <a:p>
                      <a:pPr indent="0" lvl="0" marL="0" marR="0" rtl="0" algn="ctr">
                        <a:spcBef>
                          <a:spcPts val="0"/>
                        </a:spcBef>
                        <a:spcAft>
                          <a:spcPts val="0"/>
                        </a:spcAft>
                        <a:buNone/>
                      </a:pPr>
                      <a:r>
                        <a:rPr lang="en-US" sz="2000" u="none" cap="none" strike="noStrike"/>
                        <a:t>WP2</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1800" u="none" cap="none" strike="noStrike"/>
                        <a:t>Range of conflicting requirements</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lang="en-US" sz="1800" u="none" cap="none" strike="noStrike">
                          <a:solidFill>
                            <a:schemeClr val="dk1"/>
                          </a:solidFill>
                          <a:latin typeface="Calibri"/>
                          <a:ea typeface="Calibri"/>
                          <a:cs typeface="Calibri"/>
                          <a:sym typeface="Calibri"/>
                        </a:rPr>
                        <a:t>No conflicting requirements.</a:t>
                      </a:r>
                      <a:endParaRPr b="0" i="0" sz="1800" u="none" cap="none" strike="noStrike">
                        <a:solidFill>
                          <a:srgbClr val="000000"/>
                        </a:solidFill>
                        <a:latin typeface="Calibri"/>
                        <a:ea typeface="Calibri"/>
                        <a:cs typeface="Calibri"/>
                        <a:sym typeface="Calibri"/>
                      </a:endParaRPr>
                    </a:p>
                  </a:txBody>
                  <a:tcPr marT="7625" marB="0" marR="7625" marL="7625" anchor="ctr"/>
                </a:tc>
              </a:tr>
              <a:tr h="794675">
                <a:tc>
                  <a:txBody>
                    <a:bodyPr/>
                    <a:lstStyle/>
                    <a:p>
                      <a:pPr indent="0" lvl="0" marL="0" marR="0" rtl="0" algn="ctr">
                        <a:spcBef>
                          <a:spcPts val="0"/>
                        </a:spcBef>
                        <a:spcAft>
                          <a:spcPts val="0"/>
                        </a:spcAft>
                        <a:buNone/>
                      </a:pPr>
                      <a:r>
                        <a:rPr lang="en-US" sz="2000" u="none" cap="none" strike="noStrike"/>
                        <a:t>WP3</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1800" u="none" cap="none" strike="noStrike"/>
                        <a:t>Depth of analysis required</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lang="en-US" sz="1800" u="none" cap="none" strike="noStrike">
                          <a:solidFill>
                            <a:schemeClr val="dk1"/>
                          </a:solidFill>
                          <a:latin typeface="Calibri"/>
                          <a:ea typeface="Calibri"/>
                          <a:cs typeface="Calibri"/>
                          <a:sym typeface="Calibri"/>
                        </a:rPr>
                        <a:t>Several opto-electronic analyses (extinction spectra analysis, optical absorption enhancement factor analysis, short-circuit current analysis, optical near-field analysis, etc.) were carried out to determine an optimal design.</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A8D08C"/>
                    </a:solidFill>
                  </a:tcPr>
                </a:tc>
              </a:tr>
              <a:tr h="605475">
                <a:tc>
                  <a:txBody>
                    <a:bodyPr/>
                    <a:lstStyle/>
                    <a:p>
                      <a:pPr indent="0" lvl="0" marL="0" marR="0" rtl="0" algn="ctr">
                        <a:spcBef>
                          <a:spcPts val="0"/>
                        </a:spcBef>
                        <a:spcAft>
                          <a:spcPts val="0"/>
                        </a:spcAft>
                        <a:buNone/>
                      </a:pPr>
                      <a:r>
                        <a:rPr lang="en-US" sz="2000" u="none" cap="none" strike="noStrike"/>
                        <a:t>WP4</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1800" u="none" cap="none" strike="noStrike"/>
                        <a:t>Familiarity of issues</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lang="en-US" sz="1800" u="none" cap="none" strike="noStrike">
                          <a:solidFill>
                            <a:schemeClr val="dk1"/>
                          </a:solidFill>
                          <a:latin typeface="Calibri"/>
                          <a:ea typeface="Calibri"/>
                          <a:cs typeface="Calibri"/>
                          <a:sym typeface="Calibri"/>
                        </a:rPr>
                        <a:t>The project involves fundamental concepts associated with electrical engineering (photovoltaics, photonics, plasmonics, solid state physics, etc.).</a:t>
                      </a:r>
                      <a:endParaRPr b="0" i="0" sz="1800" u="none" cap="none" strike="noStrike">
                        <a:solidFill>
                          <a:srgbClr val="000000"/>
                        </a:solidFill>
                        <a:latin typeface="Calibri"/>
                        <a:ea typeface="Calibri"/>
                        <a:cs typeface="Calibri"/>
                        <a:sym typeface="Calibri"/>
                      </a:endParaRPr>
                    </a:p>
                  </a:txBody>
                  <a:tcPr marT="7625" marB="0" marR="7625" marL="7625" anchor="ctr"/>
                </a:tc>
              </a:tr>
              <a:tr h="605475">
                <a:tc>
                  <a:txBody>
                    <a:bodyPr/>
                    <a:lstStyle/>
                    <a:p>
                      <a:pPr indent="0" lvl="0" marL="0" marR="0" rtl="0" algn="ctr">
                        <a:spcBef>
                          <a:spcPts val="0"/>
                        </a:spcBef>
                        <a:spcAft>
                          <a:spcPts val="0"/>
                        </a:spcAft>
                        <a:buNone/>
                      </a:pPr>
                      <a:r>
                        <a:rPr lang="en-US" sz="2000" u="none" cap="none" strike="noStrike"/>
                        <a:t>WP5</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1800" u="none" cap="none" strike="noStrike"/>
                        <a:t>Extent of applicable codes</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IEC 61646 - STC (</a:t>
                      </a:r>
                      <a:r>
                        <a:rPr lang="en-US" sz="1800" u="none" cap="none" strike="noStrike">
                          <a:solidFill>
                            <a:schemeClr val="dk1"/>
                          </a:solidFill>
                          <a:latin typeface="Calibri"/>
                          <a:ea typeface="Calibri"/>
                          <a:cs typeface="Calibri"/>
                          <a:sym typeface="Calibri"/>
                        </a:rPr>
                        <a:t>ASTM G-173/</a:t>
                      </a:r>
                      <a:r>
                        <a:rPr b="0" i="0" lang="en-US" sz="1800" u="none" cap="none" strike="noStrike">
                          <a:solidFill>
                            <a:schemeClr val="dk1"/>
                          </a:solidFill>
                          <a:latin typeface="Calibri"/>
                          <a:ea typeface="Calibri"/>
                          <a:cs typeface="Calibri"/>
                          <a:sym typeface="Calibri"/>
                        </a:rPr>
                        <a:t>AM 1.5G, 300K, 1000W/m^2).</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A8D08C"/>
                    </a:solidFill>
                  </a:tcPr>
                </a:tc>
              </a:tr>
              <a:tr h="605475">
                <a:tc>
                  <a:txBody>
                    <a:bodyPr/>
                    <a:lstStyle/>
                    <a:p>
                      <a:pPr indent="0" lvl="0" marL="0" marR="0" rtl="0" algn="ctr">
                        <a:spcBef>
                          <a:spcPts val="0"/>
                        </a:spcBef>
                        <a:spcAft>
                          <a:spcPts val="0"/>
                        </a:spcAft>
                        <a:buNone/>
                      </a:pPr>
                      <a:r>
                        <a:rPr lang="en-US" sz="2000" u="none" cap="none" strike="noStrike"/>
                        <a:t>WP6</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1800" u="none" cap="none" strike="noStrike"/>
                        <a:t>Extent of stakeholder involvement</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lnSpc>
                          <a:spcPct val="100000"/>
                        </a:lnSpc>
                        <a:spcBef>
                          <a:spcPts val="0"/>
                        </a:spcBef>
                        <a:spcAft>
                          <a:spcPts val="0"/>
                        </a:spcAft>
                        <a:buClr>
                          <a:schemeClr val="dk1"/>
                        </a:buClr>
                        <a:buSzPts val="1800"/>
                        <a:buFont typeface="Calibri"/>
                        <a:buNone/>
                      </a:pPr>
                      <a:r>
                        <a:rPr lang="en-US" sz="1800" u="none" cap="none" strike="noStrike"/>
                        <a:t>Solar </a:t>
                      </a:r>
                      <a:r>
                        <a:rPr b="0" lang="en-US" sz="1800" u="none" cap="none" strike="noStrike"/>
                        <a:t>cell manufacturers like Hanergy Thin-Film, SwiftSolar, Freschfield, JA Solar, SunPower Corp., </a:t>
                      </a:r>
                      <a:r>
                        <a:rPr b="0" i="0" lang="en-US" sz="1800" u="none" cap="none" strike="noStrike">
                          <a:solidFill>
                            <a:schemeClr val="dk1"/>
                          </a:solidFill>
                          <a:latin typeface="Calibri"/>
                          <a:ea typeface="Calibri"/>
                          <a:cs typeface="Calibri"/>
                          <a:sym typeface="Calibri"/>
                        </a:rPr>
                        <a:t>Rahimafrooz Renewable Energy LTD, Greenfinity Energy LTD, </a:t>
                      </a:r>
                      <a:r>
                        <a:rPr b="0" lang="en-US" sz="1800" u="none" cap="none" strike="noStrike"/>
                        <a:t>etc.</a:t>
                      </a:r>
                      <a:endParaRPr b="0" i="0" sz="1800" u="none" cap="none" strike="noStrike">
                        <a:solidFill>
                          <a:srgbClr val="000000"/>
                        </a:solidFill>
                        <a:latin typeface="Calibri"/>
                        <a:ea typeface="Calibri"/>
                        <a:cs typeface="Calibri"/>
                        <a:sym typeface="Calibri"/>
                      </a:endParaRPr>
                    </a:p>
                  </a:txBody>
                  <a:tcPr marT="7625" marB="0" marR="7625" marL="7625" anchor="ctr"/>
                </a:tc>
              </a:tr>
              <a:tr h="254000">
                <a:tc>
                  <a:txBody>
                    <a:bodyPr/>
                    <a:lstStyle/>
                    <a:p>
                      <a:pPr indent="0" lvl="0" marL="0" marR="0" rtl="0" algn="ctr">
                        <a:spcBef>
                          <a:spcPts val="0"/>
                        </a:spcBef>
                        <a:spcAft>
                          <a:spcPts val="0"/>
                        </a:spcAft>
                        <a:buNone/>
                      </a:pPr>
                      <a:r>
                        <a:rPr lang="en-US" sz="2000" u="none" cap="none" strike="noStrike"/>
                        <a:t>WP7</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1800" u="none" cap="none" strike="noStrike"/>
                        <a:t>Interdependence</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lang="en-US" sz="1800" u="none" cap="none" strike="noStrike">
                          <a:solidFill>
                            <a:schemeClr val="dk1"/>
                          </a:solidFill>
                          <a:latin typeface="Calibri"/>
                          <a:ea typeface="Calibri"/>
                          <a:cs typeface="Calibri"/>
                          <a:sym typeface="Calibri"/>
                        </a:rPr>
                        <a:t>Project involves interdependence between different branch of physics and electrical engineering (plasmonics, photonics and photovoltaics).</a:t>
                      </a:r>
                      <a:endParaRPr b="0" i="0" sz="1800" u="none" cap="none" strike="noStrike">
                        <a:solidFill>
                          <a:srgbClr val="000000"/>
                        </a:solidFill>
                        <a:latin typeface="Calibri"/>
                        <a:ea typeface="Calibri"/>
                        <a:cs typeface="Calibri"/>
                        <a:sym typeface="Calibri"/>
                      </a:endParaRPr>
                    </a:p>
                  </a:txBody>
                  <a:tcPr marT="7625" marB="0" marR="7625" marL="7625" anchor="ctr">
                    <a:solidFill>
                      <a:srgbClr val="A8D08C"/>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p:nvPr/>
        </p:nvSpPr>
        <p:spPr>
          <a:xfrm>
            <a:off x="0" y="786047"/>
            <a:ext cx="3931920" cy="18288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9"/>
          <p:cNvSpPr/>
          <p:nvPr/>
        </p:nvSpPr>
        <p:spPr>
          <a:xfrm>
            <a:off x="4130040" y="786047"/>
            <a:ext cx="3931920" cy="182880"/>
          </a:xfrm>
          <a:prstGeom prst="rect">
            <a:avLst/>
          </a:prstGeom>
          <a:solidFill>
            <a:srgbClr val="3333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9"/>
          <p:cNvSpPr/>
          <p:nvPr/>
        </p:nvSpPr>
        <p:spPr>
          <a:xfrm>
            <a:off x="8260080" y="786047"/>
            <a:ext cx="3931920"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9"/>
          <p:cNvSpPr/>
          <p:nvPr/>
        </p:nvSpPr>
        <p:spPr>
          <a:xfrm>
            <a:off x="0" y="6440128"/>
            <a:ext cx="12192000" cy="417871"/>
          </a:xfrm>
          <a:prstGeom prst="rect">
            <a:avLst/>
          </a:prstGeom>
          <a:solidFill>
            <a:srgbClr val="6600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  Jawad Hasan				 Use of hybrid plasmonic nanoparticle 			                Page </a:t>
            </a:r>
            <a:fld id="{00000000-1234-1234-1234-123412341234}" type="slidenum">
              <a:rPr lang="en-US" sz="1800">
                <a:solidFill>
                  <a:schemeClr val="lt1"/>
                </a:solidFill>
                <a:latin typeface="Calibri"/>
                <a:ea typeface="Calibri"/>
                <a:cs typeface="Calibri"/>
                <a:sym typeface="Calibri"/>
              </a:rPr>
              <a:t>‹#›</a:t>
            </a:fld>
            <a:r>
              <a:rPr lang="en-US" sz="1800">
                <a:solidFill>
                  <a:schemeClr val="lt1"/>
                </a:solidFill>
                <a:latin typeface="Calibri"/>
                <a:ea typeface="Calibri"/>
                <a:cs typeface="Calibri"/>
                <a:sym typeface="Calibri"/>
              </a:rPr>
              <a:t>/29</a:t>
            </a:r>
            <a:endParaRPr sz="1800">
              <a:solidFill>
                <a:schemeClr val="lt1"/>
              </a:solidFill>
              <a:latin typeface="Calibri"/>
              <a:ea typeface="Calibri"/>
              <a:cs typeface="Calibri"/>
              <a:sym typeface="Calibri"/>
            </a:endParaRPr>
          </a:p>
        </p:txBody>
      </p:sp>
      <p:pic>
        <p:nvPicPr>
          <p:cNvPr id="188" name="Google Shape;188;p9"/>
          <p:cNvPicPr preferRelativeResize="0"/>
          <p:nvPr/>
        </p:nvPicPr>
        <p:blipFill rotWithShape="1">
          <a:blip r:embed="rId3">
            <a:alphaModFix/>
          </a:blip>
          <a:srcRect b="0" l="0" r="0" t="0"/>
          <a:stretch/>
        </p:blipFill>
        <p:spPr>
          <a:xfrm>
            <a:off x="252812" y="9144"/>
            <a:ext cx="425614" cy="968927"/>
          </a:xfrm>
          <a:prstGeom prst="rect">
            <a:avLst/>
          </a:prstGeom>
          <a:noFill/>
          <a:ln>
            <a:noFill/>
          </a:ln>
        </p:spPr>
      </p:pic>
      <p:sp>
        <p:nvSpPr>
          <p:cNvPr id="189" name="Google Shape;189;p9"/>
          <p:cNvSpPr txBox="1"/>
          <p:nvPr/>
        </p:nvSpPr>
        <p:spPr>
          <a:xfrm>
            <a:off x="931238" y="66753"/>
            <a:ext cx="110346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2060"/>
                </a:solidFill>
                <a:latin typeface="Calibri"/>
                <a:ea typeface="Calibri"/>
                <a:cs typeface="Calibri"/>
                <a:sym typeface="Calibri"/>
              </a:rPr>
              <a:t>Addressing Complex Engineering Activities</a:t>
            </a:r>
            <a:endParaRPr b="1" sz="3600">
              <a:solidFill>
                <a:srgbClr val="002060"/>
              </a:solidFill>
              <a:latin typeface="Calibri"/>
              <a:ea typeface="Calibri"/>
              <a:cs typeface="Calibri"/>
              <a:sym typeface="Calibri"/>
            </a:endParaRPr>
          </a:p>
        </p:txBody>
      </p:sp>
      <p:graphicFrame>
        <p:nvGraphicFramePr>
          <p:cNvPr id="190" name="Google Shape;190;p9"/>
          <p:cNvGraphicFramePr/>
          <p:nvPr/>
        </p:nvGraphicFramePr>
        <p:xfrm>
          <a:off x="31102" y="1054796"/>
          <a:ext cx="3000000" cy="3000000"/>
        </p:xfrm>
        <a:graphic>
          <a:graphicData uri="http://schemas.openxmlformats.org/drawingml/2006/table">
            <a:tbl>
              <a:tblPr>
                <a:noFill/>
                <a:tableStyleId>{D87956F9-2973-446C-9274-694A4FDD47C7}</a:tableStyleId>
              </a:tblPr>
              <a:tblGrid>
                <a:gridCol w="772700"/>
                <a:gridCol w="1603500"/>
                <a:gridCol w="9753600"/>
              </a:tblGrid>
              <a:tr h="570900">
                <a:tc gridSpan="2">
                  <a:txBody>
                    <a:bodyPr/>
                    <a:lstStyle/>
                    <a:p>
                      <a:pPr indent="0" lvl="0" marL="0" marR="0" rtl="0" algn="ctr">
                        <a:spcBef>
                          <a:spcPts val="0"/>
                        </a:spcBef>
                        <a:spcAft>
                          <a:spcPts val="0"/>
                        </a:spcAft>
                        <a:buNone/>
                      </a:pPr>
                      <a:r>
                        <a:rPr b="1" lang="en-US" sz="2000" u="none" cap="none" strike="noStrike"/>
                        <a:t>Complex Engineering Activities</a:t>
                      </a:r>
                      <a:endParaRPr b="1" i="0" sz="2000" u="none" cap="none" strike="noStrike">
                        <a:solidFill>
                          <a:srgbClr val="000000"/>
                        </a:solidFill>
                        <a:latin typeface="Calibri"/>
                        <a:ea typeface="Calibri"/>
                        <a:cs typeface="Calibri"/>
                        <a:sym typeface="Calibri"/>
                      </a:endParaRPr>
                    </a:p>
                  </a:txBody>
                  <a:tcPr marT="7625" marB="0" marR="7625" marL="7625" anchor="ctr">
                    <a:solidFill>
                      <a:srgbClr val="F4B081"/>
                    </a:solidFill>
                  </a:tcPr>
                </a:tc>
                <a:tc hMerge="1"/>
                <a:tc>
                  <a:txBody>
                    <a:bodyPr/>
                    <a:lstStyle/>
                    <a:p>
                      <a:pPr indent="0" lvl="0" marL="0" marR="0" rtl="0" algn="ctr">
                        <a:spcBef>
                          <a:spcPts val="0"/>
                        </a:spcBef>
                        <a:spcAft>
                          <a:spcPts val="0"/>
                        </a:spcAft>
                        <a:buNone/>
                      </a:pPr>
                      <a:r>
                        <a:rPr b="1" lang="en-US" sz="2000" u="none" cap="none" strike="noStrike"/>
                        <a:t>Addressing the complex engineering activities in the project</a:t>
                      </a:r>
                      <a:endParaRPr b="1" i="0" sz="2000" u="none" cap="none" strike="noStrike">
                        <a:solidFill>
                          <a:srgbClr val="000000"/>
                        </a:solidFill>
                        <a:latin typeface="Calibri"/>
                        <a:ea typeface="Calibri"/>
                        <a:cs typeface="Calibri"/>
                        <a:sym typeface="Calibri"/>
                      </a:endParaRPr>
                    </a:p>
                  </a:txBody>
                  <a:tcPr marT="7625" marB="0" marR="7625" marL="7625" anchor="ctr">
                    <a:solidFill>
                      <a:srgbClr val="F4B081"/>
                    </a:solidFill>
                  </a:tcPr>
                </a:tc>
              </a:tr>
              <a:tr h="803875">
                <a:tc>
                  <a:txBody>
                    <a:bodyPr/>
                    <a:lstStyle/>
                    <a:p>
                      <a:pPr indent="0" lvl="0" marL="0" marR="0" rtl="0" algn="ctr">
                        <a:spcBef>
                          <a:spcPts val="0"/>
                        </a:spcBef>
                        <a:spcAft>
                          <a:spcPts val="0"/>
                        </a:spcAft>
                        <a:buNone/>
                      </a:pPr>
                      <a:r>
                        <a:rPr lang="en-US" sz="2000" u="none" cap="none" strike="noStrike"/>
                        <a:t>EA1</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2000" u="none" cap="none" strike="noStrike"/>
                        <a:t> Range of </a:t>
                      </a:r>
                      <a:endParaRPr/>
                    </a:p>
                    <a:p>
                      <a:pPr indent="0" lvl="0" marL="0" marR="0" rtl="0" algn="l">
                        <a:spcBef>
                          <a:spcPts val="0"/>
                        </a:spcBef>
                        <a:spcAft>
                          <a:spcPts val="0"/>
                        </a:spcAft>
                        <a:buNone/>
                      </a:pPr>
                      <a:r>
                        <a:rPr lang="en-US" sz="2000" u="none" cap="none" strike="noStrike"/>
                        <a:t> resources</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lang="en-US" sz="1800" u="none" cap="none" strike="noStrike">
                          <a:solidFill>
                            <a:schemeClr val="dk1"/>
                          </a:solidFill>
                          <a:latin typeface="Calibri"/>
                          <a:ea typeface="Calibri"/>
                          <a:cs typeface="Calibri"/>
                          <a:sym typeface="Calibri"/>
                        </a:rPr>
                        <a:t>Funds for license of commercial grade simulation software FDTD and DEVICE, Utilized peer-reviewed journal articles, peer-reviewed conference proceedings, course content (EEE 313), online resources, and semiconductor physics text books.</a:t>
                      </a:r>
                      <a:endParaRPr b="0" i="0" sz="1600" u="none" cap="none" strike="noStrike">
                        <a:solidFill>
                          <a:srgbClr val="000000"/>
                        </a:solidFill>
                        <a:latin typeface="Calibri"/>
                        <a:ea typeface="Calibri"/>
                        <a:cs typeface="Calibri"/>
                        <a:sym typeface="Calibri"/>
                      </a:endParaRPr>
                    </a:p>
                  </a:txBody>
                  <a:tcPr marT="7625" marB="0" marR="7625" marL="7625" anchor="ctr">
                    <a:solidFill>
                      <a:srgbClr val="A8D08C"/>
                    </a:solidFill>
                  </a:tcPr>
                </a:tc>
              </a:tr>
              <a:tr h="1022000">
                <a:tc>
                  <a:txBody>
                    <a:bodyPr/>
                    <a:lstStyle/>
                    <a:p>
                      <a:pPr indent="0" lvl="0" marL="0" marR="0" rtl="0" algn="ctr">
                        <a:spcBef>
                          <a:spcPts val="0"/>
                        </a:spcBef>
                        <a:spcAft>
                          <a:spcPts val="0"/>
                        </a:spcAft>
                        <a:buNone/>
                      </a:pPr>
                      <a:r>
                        <a:rPr lang="en-US" sz="2000" u="none" cap="none" strike="noStrike"/>
                        <a:t>EA2</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2000" u="none" cap="none" strike="noStrike"/>
                        <a:t> Level of </a:t>
                      </a:r>
                      <a:endParaRPr/>
                    </a:p>
                    <a:p>
                      <a:pPr indent="0" lvl="0" marL="0" marR="0" rtl="0" algn="l">
                        <a:spcBef>
                          <a:spcPts val="0"/>
                        </a:spcBef>
                        <a:spcAft>
                          <a:spcPts val="0"/>
                        </a:spcAft>
                        <a:buNone/>
                      </a:pPr>
                      <a:r>
                        <a:rPr lang="en-US" sz="2000" u="none" cap="none" strike="noStrike"/>
                        <a:t> interactions</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b="0" i="0" lang="en-US" sz="1800" u="none" cap="none" strike="noStrike">
                          <a:solidFill>
                            <a:srgbClr val="000000"/>
                          </a:solidFill>
                          <a:latin typeface="Calibri"/>
                          <a:ea typeface="Calibri"/>
                          <a:cs typeface="Calibri"/>
                          <a:sym typeface="Calibri"/>
                        </a:rPr>
                        <a:t>Subsystems: 1) Core-shell NPs of varying shell thickness 2) Embedding Core-shell NP inside the Si absorbing layer 3) Morphological study 4) Sandwich configuration 5) Arrays of embedded core-shell NPs 5) Arrays of Sandwich configuration.</a:t>
                      </a:r>
                      <a:endParaRPr/>
                    </a:p>
                  </a:txBody>
                  <a:tcPr marT="7625" marB="0" marR="7625" marL="7625" anchor="ctr">
                    <a:solidFill>
                      <a:srgbClr val="E1EFD8"/>
                    </a:solidFill>
                  </a:tcPr>
                </a:tc>
              </a:tr>
              <a:tr h="991225">
                <a:tc>
                  <a:txBody>
                    <a:bodyPr/>
                    <a:lstStyle/>
                    <a:p>
                      <a:pPr indent="0" lvl="0" marL="0" marR="0" rtl="0" algn="ctr">
                        <a:spcBef>
                          <a:spcPts val="0"/>
                        </a:spcBef>
                        <a:spcAft>
                          <a:spcPts val="0"/>
                        </a:spcAft>
                        <a:buNone/>
                      </a:pPr>
                      <a:r>
                        <a:rPr lang="en-US" sz="2000" u="none" cap="none" strike="noStrike"/>
                        <a:t>EA3</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2000" u="none" cap="none" strike="noStrike"/>
                        <a:t> Innovation</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lang="en-US" sz="1800" u="none" cap="none" strike="noStrike">
                          <a:solidFill>
                            <a:schemeClr val="dk1"/>
                          </a:solidFill>
                          <a:latin typeface="Calibri"/>
                          <a:ea typeface="Calibri"/>
                          <a:cs typeface="Calibri"/>
                          <a:sym typeface="Calibri"/>
                        </a:rPr>
                        <a:t>The proposed hybrid nanoparticle system comprising an homogenous nanoparticle, embedded core-shell nanoparticle and “sandwich” configuration are all novel designs pushing the boundaries of current plasmonic thin-film solar cell technologies, as evident from the results obtained.</a:t>
                      </a:r>
                      <a:endParaRPr b="0" i="0" sz="1600" u="none" cap="none" strike="noStrike">
                        <a:solidFill>
                          <a:srgbClr val="000000"/>
                        </a:solidFill>
                        <a:latin typeface="Calibri"/>
                        <a:ea typeface="Calibri"/>
                        <a:cs typeface="Calibri"/>
                        <a:sym typeface="Calibri"/>
                      </a:endParaRPr>
                    </a:p>
                  </a:txBody>
                  <a:tcPr marT="7625" marB="0" marR="7625" marL="7625" anchor="ctr">
                    <a:solidFill>
                      <a:srgbClr val="A8D08C"/>
                    </a:solidFill>
                  </a:tcPr>
                </a:tc>
              </a:tr>
              <a:tr h="1022000">
                <a:tc>
                  <a:txBody>
                    <a:bodyPr/>
                    <a:lstStyle/>
                    <a:p>
                      <a:pPr indent="0" lvl="0" marL="0" marR="0" rtl="0" algn="ctr">
                        <a:spcBef>
                          <a:spcPts val="0"/>
                        </a:spcBef>
                        <a:spcAft>
                          <a:spcPts val="0"/>
                        </a:spcAft>
                        <a:buNone/>
                      </a:pPr>
                      <a:r>
                        <a:rPr lang="en-US" sz="2000" u="none" cap="none" strike="noStrike"/>
                        <a:t>EA4</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55563" marR="0" rtl="0" algn="l">
                        <a:spcBef>
                          <a:spcPts val="0"/>
                        </a:spcBef>
                        <a:spcAft>
                          <a:spcPts val="0"/>
                        </a:spcAft>
                        <a:buNone/>
                      </a:pPr>
                      <a:r>
                        <a:rPr lang="en-US" sz="2000" u="none" cap="none" strike="noStrike"/>
                        <a:t>Consequences to society / environment</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lang="en-US" sz="1800" u="none" cap="none" strike="noStrike">
                          <a:solidFill>
                            <a:schemeClr val="dk1"/>
                          </a:solidFill>
                          <a:latin typeface="Calibri"/>
                          <a:ea typeface="Calibri"/>
                          <a:cs typeface="Calibri"/>
                          <a:sym typeface="Calibri"/>
                        </a:rPr>
                        <a:t>The project was found to be sustainable and eco-friendly in terms of resources utilized. Studies showed adoption of the technology researched in the project will have a direct positive effect by potentially reducing carbon emissions and fossil fuel use, which can aid in the betterment of the health of the people, and help in the development of community/society as a whole.</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625" marB="0" marR="7625" marL="7625" anchor="ctr">
                    <a:solidFill>
                      <a:srgbClr val="E1EFD8"/>
                    </a:solidFill>
                  </a:tcPr>
                </a:tc>
              </a:tr>
              <a:tr h="745125">
                <a:tc>
                  <a:txBody>
                    <a:bodyPr/>
                    <a:lstStyle/>
                    <a:p>
                      <a:pPr indent="0" lvl="0" marL="0" marR="0" rtl="0" algn="ctr">
                        <a:spcBef>
                          <a:spcPts val="0"/>
                        </a:spcBef>
                        <a:spcAft>
                          <a:spcPts val="0"/>
                        </a:spcAft>
                        <a:buNone/>
                      </a:pPr>
                      <a:r>
                        <a:rPr lang="en-US" sz="2000" u="none" cap="none" strike="noStrike"/>
                        <a:t>EA5</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l">
                        <a:spcBef>
                          <a:spcPts val="0"/>
                        </a:spcBef>
                        <a:spcAft>
                          <a:spcPts val="0"/>
                        </a:spcAft>
                        <a:buNone/>
                      </a:pPr>
                      <a:r>
                        <a:rPr lang="en-US" sz="2000" u="none" cap="none" strike="noStrike"/>
                        <a:t> Familiarity</a:t>
                      </a:r>
                      <a:endParaRPr b="0" i="0" sz="2000" u="none" cap="none" strike="noStrike">
                        <a:solidFill>
                          <a:srgbClr val="000000"/>
                        </a:solidFill>
                        <a:latin typeface="Calibri"/>
                        <a:ea typeface="Calibri"/>
                        <a:cs typeface="Calibri"/>
                        <a:sym typeface="Calibri"/>
                      </a:endParaRPr>
                    </a:p>
                  </a:txBody>
                  <a:tcPr marT="7625" marB="0" marR="7625" marL="7625" anchor="ctr">
                    <a:solidFill>
                      <a:srgbClr val="8DA9DB"/>
                    </a:solidFill>
                  </a:tcPr>
                </a:tc>
                <a:tc>
                  <a:txBody>
                    <a:bodyPr/>
                    <a:lstStyle/>
                    <a:p>
                      <a:pPr indent="0" lvl="0" marL="0" marR="0" rtl="0" algn="just">
                        <a:spcBef>
                          <a:spcPts val="0"/>
                        </a:spcBef>
                        <a:spcAft>
                          <a:spcPts val="0"/>
                        </a:spcAft>
                        <a:buNone/>
                      </a:pPr>
                      <a:r>
                        <a:rPr lang="en-US" sz="1800" u="none" cap="none" strike="noStrike">
                          <a:solidFill>
                            <a:schemeClr val="dk1"/>
                          </a:solidFill>
                          <a:latin typeface="Calibri"/>
                          <a:ea typeface="Calibri"/>
                          <a:cs typeface="Calibri"/>
                          <a:sym typeface="Calibri"/>
                        </a:rPr>
                        <a:t>The project builds upon existing works of thin-film solar cell design but also delves into unexplored fields of plasmonics and nanoparticle physics to meet the outcomes and objectives.</a:t>
                      </a:r>
                      <a:r>
                        <a:rPr lang="en-US" sz="1600" u="none" cap="none" strike="noStrike"/>
                        <a:t> </a:t>
                      </a:r>
                      <a:endParaRPr b="0" i="0" sz="1600" u="none" cap="none" strike="noStrike">
                        <a:solidFill>
                          <a:srgbClr val="000000"/>
                        </a:solidFill>
                        <a:latin typeface="Calibri"/>
                        <a:ea typeface="Calibri"/>
                        <a:cs typeface="Calibri"/>
                        <a:sym typeface="Calibri"/>
                      </a:endParaRPr>
                    </a:p>
                  </a:txBody>
                  <a:tcPr marT="7625" marB="0" marR="7625" marL="7625" anchor="ctr">
                    <a:solidFill>
                      <a:srgbClr val="A8D08C"/>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2020-06-24T05:37:59Z</dcterms:created>
  <dc:creator>Windows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0x01010041713A2DAB5EF146B34E6890D31984C1</vt:lpwstr>
  </property>
</Properties>
</file>